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7" r:id="rId5"/>
    <p:sldId id="258" r:id="rId6"/>
    <p:sldId id="257" r:id="rId7"/>
    <p:sldId id="266" r:id="rId8"/>
    <p:sldId id="260" r:id="rId9"/>
    <p:sldId id="259" r:id="rId10"/>
    <p:sldId id="265" r:id="rId11"/>
    <p:sldId id="261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4E79A7"/>
    <a:srgbClr val="79706E"/>
    <a:srgbClr val="B6992D"/>
    <a:srgbClr val="C298B6"/>
    <a:srgbClr val="59A14F"/>
    <a:srgbClr val="4998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5" autoAdjust="0"/>
    <p:restoredTop sz="94660"/>
  </p:normalViewPr>
  <p:slideViewPr>
    <p:cSldViewPr snapToGrid="0">
      <p:cViewPr>
        <p:scale>
          <a:sx n="77" d="100"/>
          <a:sy n="77" d="100"/>
        </p:scale>
        <p:origin x="582" y="7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024E20-0316-46EB-979C-1E0AA4EE22C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6F3E9E9-D2D5-47B0-AA37-3BE59BB7EECF}">
      <dgm:prSet/>
      <dgm:spPr/>
      <dgm:t>
        <a:bodyPr/>
        <a:lstStyle/>
        <a:p>
          <a:r>
            <a:rPr lang="en-US" dirty="0"/>
            <a:t>Visually </a:t>
          </a:r>
          <a:r>
            <a:rPr lang="en-US" i="1" dirty="0"/>
            <a:t>supplement</a:t>
          </a:r>
          <a:r>
            <a:rPr lang="en-US" dirty="0"/>
            <a:t> aggregated data offered on various performance briefs in hopes to extract insights. </a:t>
          </a:r>
        </a:p>
      </dgm:t>
    </dgm:pt>
    <dgm:pt modelId="{A2BDD84D-9500-4A19-9D0A-2193850657EC}" type="parTrans" cxnId="{8C90CD9F-7F21-4935-B82A-B9D52F2A6651}">
      <dgm:prSet/>
      <dgm:spPr/>
      <dgm:t>
        <a:bodyPr/>
        <a:lstStyle/>
        <a:p>
          <a:endParaRPr lang="en-US"/>
        </a:p>
      </dgm:t>
    </dgm:pt>
    <dgm:pt modelId="{0926C883-E923-46FA-98D8-276C35C1874E}" type="sibTrans" cxnId="{8C90CD9F-7F21-4935-B82A-B9D52F2A6651}">
      <dgm:prSet/>
      <dgm:spPr/>
      <dgm:t>
        <a:bodyPr/>
        <a:lstStyle/>
        <a:p>
          <a:endParaRPr lang="en-US"/>
        </a:p>
      </dgm:t>
    </dgm:pt>
    <dgm:pt modelId="{3FFA8A8D-CA80-4674-9E1F-6305E19EE26C}">
      <dgm:prSet/>
      <dgm:spPr/>
      <dgm:t>
        <a:bodyPr/>
        <a:lstStyle/>
        <a:p>
          <a:r>
            <a:rPr lang="en-US" dirty="0"/>
            <a:t>Not intended as a stand alone performance brief, and therefore will not introduce the ‘who we are’ and ‘what we do’ sections. </a:t>
          </a:r>
        </a:p>
      </dgm:t>
    </dgm:pt>
    <dgm:pt modelId="{924708DE-54B9-48EE-B133-3A1105E4037F}" type="parTrans" cxnId="{1E2B1A76-C900-4F21-8E90-2AC7CCED02BB}">
      <dgm:prSet/>
      <dgm:spPr/>
      <dgm:t>
        <a:bodyPr/>
        <a:lstStyle/>
        <a:p>
          <a:endParaRPr lang="en-US"/>
        </a:p>
      </dgm:t>
    </dgm:pt>
    <dgm:pt modelId="{7F7D6E8E-83E2-49FB-B8C0-AAA7C79C471A}" type="sibTrans" cxnId="{1E2B1A76-C900-4F21-8E90-2AC7CCED02BB}">
      <dgm:prSet/>
      <dgm:spPr/>
      <dgm:t>
        <a:bodyPr/>
        <a:lstStyle/>
        <a:p>
          <a:endParaRPr lang="en-US"/>
        </a:p>
      </dgm:t>
    </dgm:pt>
    <dgm:pt modelId="{B6358D45-3E5F-4C54-ADE0-AE7AEC98CB16}">
      <dgm:prSet/>
      <dgm:spPr/>
      <dgm:t>
        <a:bodyPr/>
        <a:lstStyle/>
        <a:p>
          <a:r>
            <a:rPr lang="en-US"/>
            <a:t>Software used: Python, Tableau and Excel </a:t>
          </a:r>
        </a:p>
      </dgm:t>
    </dgm:pt>
    <dgm:pt modelId="{794B4806-E090-4493-A693-856291EFD57D}" type="parTrans" cxnId="{BB80BC44-C5E3-4B54-A4BC-686426CB70AE}">
      <dgm:prSet/>
      <dgm:spPr/>
      <dgm:t>
        <a:bodyPr/>
        <a:lstStyle/>
        <a:p>
          <a:endParaRPr lang="en-US"/>
        </a:p>
      </dgm:t>
    </dgm:pt>
    <dgm:pt modelId="{ABC9D135-5403-40E2-930A-4B6BBD45D993}" type="sibTrans" cxnId="{BB80BC44-C5E3-4B54-A4BC-686426CB70AE}">
      <dgm:prSet/>
      <dgm:spPr/>
      <dgm:t>
        <a:bodyPr/>
        <a:lstStyle/>
        <a:p>
          <a:endParaRPr lang="en-US"/>
        </a:p>
      </dgm:t>
    </dgm:pt>
    <dgm:pt modelId="{89727D21-9B49-4304-9184-771AF1DC2A06}" type="pres">
      <dgm:prSet presAssocID="{DB024E20-0316-46EB-979C-1E0AA4EE22CC}" presName="root" presStyleCnt="0">
        <dgm:presLayoutVars>
          <dgm:dir/>
          <dgm:resizeHandles val="exact"/>
        </dgm:presLayoutVars>
      </dgm:prSet>
      <dgm:spPr/>
    </dgm:pt>
    <dgm:pt modelId="{5250EB26-BB7E-4D8B-84B7-2157E04C19E1}" type="pres">
      <dgm:prSet presAssocID="{86F3E9E9-D2D5-47B0-AA37-3BE59BB7EECF}" presName="compNode" presStyleCnt="0"/>
      <dgm:spPr/>
    </dgm:pt>
    <dgm:pt modelId="{4797F150-07B9-4C46-BCE8-2A9D8C8987B2}" type="pres">
      <dgm:prSet presAssocID="{86F3E9E9-D2D5-47B0-AA37-3BE59BB7EECF}" presName="bgRect" presStyleLbl="bgShp" presStyleIdx="0" presStyleCnt="3"/>
      <dgm:spPr/>
    </dgm:pt>
    <dgm:pt modelId="{D4B9C9BE-21AC-493E-83D2-DFE537D86494}" type="pres">
      <dgm:prSet presAssocID="{86F3E9E9-D2D5-47B0-AA37-3BE59BB7EE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07CD6EE-8E6F-4ED0-B340-9D06152CE9D0}" type="pres">
      <dgm:prSet presAssocID="{86F3E9E9-D2D5-47B0-AA37-3BE59BB7EECF}" presName="spaceRect" presStyleCnt="0"/>
      <dgm:spPr/>
    </dgm:pt>
    <dgm:pt modelId="{88F08119-9703-428A-80CE-21E5BB1BC370}" type="pres">
      <dgm:prSet presAssocID="{86F3E9E9-D2D5-47B0-AA37-3BE59BB7EECF}" presName="parTx" presStyleLbl="revTx" presStyleIdx="0" presStyleCnt="3">
        <dgm:presLayoutVars>
          <dgm:chMax val="0"/>
          <dgm:chPref val="0"/>
        </dgm:presLayoutVars>
      </dgm:prSet>
      <dgm:spPr/>
    </dgm:pt>
    <dgm:pt modelId="{66C5030A-F4BE-4A43-B7DE-57467CEC4ABD}" type="pres">
      <dgm:prSet presAssocID="{0926C883-E923-46FA-98D8-276C35C1874E}" presName="sibTrans" presStyleCnt="0"/>
      <dgm:spPr/>
    </dgm:pt>
    <dgm:pt modelId="{C8A137DB-2FD1-4463-8EB2-1B99A1D178AB}" type="pres">
      <dgm:prSet presAssocID="{3FFA8A8D-CA80-4674-9E1F-6305E19EE26C}" presName="compNode" presStyleCnt="0"/>
      <dgm:spPr/>
    </dgm:pt>
    <dgm:pt modelId="{A9105D9C-22EC-4DD1-8341-11D63D4A76B4}" type="pres">
      <dgm:prSet presAssocID="{3FFA8A8D-CA80-4674-9E1F-6305E19EE26C}" presName="bgRect" presStyleLbl="bgShp" presStyleIdx="1" presStyleCnt="3"/>
      <dgm:spPr/>
    </dgm:pt>
    <dgm:pt modelId="{34C8BC52-DB2D-40DD-98E0-F66DAB382600}" type="pres">
      <dgm:prSet presAssocID="{3FFA8A8D-CA80-4674-9E1F-6305E19EE26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4D4C5297-CD3B-4CB1-9252-C77518727DBF}" type="pres">
      <dgm:prSet presAssocID="{3FFA8A8D-CA80-4674-9E1F-6305E19EE26C}" presName="spaceRect" presStyleCnt="0"/>
      <dgm:spPr/>
    </dgm:pt>
    <dgm:pt modelId="{DD6BCE95-F70C-4A57-8F19-885676976AF1}" type="pres">
      <dgm:prSet presAssocID="{3FFA8A8D-CA80-4674-9E1F-6305E19EE26C}" presName="parTx" presStyleLbl="revTx" presStyleIdx="1" presStyleCnt="3">
        <dgm:presLayoutVars>
          <dgm:chMax val="0"/>
          <dgm:chPref val="0"/>
        </dgm:presLayoutVars>
      </dgm:prSet>
      <dgm:spPr/>
    </dgm:pt>
    <dgm:pt modelId="{CDB3846A-7372-41DB-93FC-B13DF48ABE7E}" type="pres">
      <dgm:prSet presAssocID="{7F7D6E8E-83E2-49FB-B8C0-AAA7C79C471A}" presName="sibTrans" presStyleCnt="0"/>
      <dgm:spPr/>
    </dgm:pt>
    <dgm:pt modelId="{E6DFD573-7702-4AB6-9E28-B602A0B03F87}" type="pres">
      <dgm:prSet presAssocID="{B6358D45-3E5F-4C54-ADE0-AE7AEC98CB16}" presName="compNode" presStyleCnt="0"/>
      <dgm:spPr/>
    </dgm:pt>
    <dgm:pt modelId="{59ED2653-8BE8-47F3-9F75-82F89539B972}" type="pres">
      <dgm:prSet presAssocID="{B6358D45-3E5F-4C54-ADE0-AE7AEC98CB16}" presName="bgRect" presStyleLbl="bgShp" presStyleIdx="2" presStyleCnt="3"/>
      <dgm:spPr/>
    </dgm:pt>
    <dgm:pt modelId="{D26DE859-BB41-4927-B13F-77D5BDC199EF}" type="pres">
      <dgm:prSet presAssocID="{B6358D45-3E5F-4C54-ADE0-AE7AEC98CB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6B0D5BE-1DE4-4936-89C4-963A2FE297A1}" type="pres">
      <dgm:prSet presAssocID="{B6358D45-3E5F-4C54-ADE0-AE7AEC98CB16}" presName="spaceRect" presStyleCnt="0"/>
      <dgm:spPr/>
    </dgm:pt>
    <dgm:pt modelId="{3CDE3FF4-A1F6-4E7E-88F0-F489FF2A35C8}" type="pres">
      <dgm:prSet presAssocID="{B6358D45-3E5F-4C54-ADE0-AE7AEC98CB1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5AEF035-4F3A-4A23-94C2-066FE244D3FB}" type="presOf" srcId="{DB024E20-0316-46EB-979C-1E0AA4EE22CC}" destId="{89727D21-9B49-4304-9184-771AF1DC2A06}" srcOrd="0" destOrd="0" presId="urn:microsoft.com/office/officeart/2018/2/layout/IconVerticalSolidList"/>
    <dgm:cxn modelId="{BB80BC44-C5E3-4B54-A4BC-686426CB70AE}" srcId="{DB024E20-0316-46EB-979C-1E0AA4EE22CC}" destId="{B6358D45-3E5F-4C54-ADE0-AE7AEC98CB16}" srcOrd="2" destOrd="0" parTransId="{794B4806-E090-4493-A693-856291EFD57D}" sibTransId="{ABC9D135-5403-40E2-930A-4B6BBD45D993}"/>
    <dgm:cxn modelId="{1E2B1A76-C900-4F21-8E90-2AC7CCED02BB}" srcId="{DB024E20-0316-46EB-979C-1E0AA4EE22CC}" destId="{3FFA8A8D-CA80-4674-9E1F-6305E19EE26C}" srcOrd="1" destOrd="0" parTransId="{924708DE-54B9-48EE-B133-3A1105E4037F}" sibTransId="{7F7D6E8E-83E2-49FB-B8C0-AAA7C79C471A}"/>
    <dgm:cxn modelId="{5DFA8B9D-D5D9-465C-9A39-C24A9F8317C7}" type="presOf" srcId="{B6358D45-3E5F-4C54-ADE0-AE7AEC98CB16}" destId="{3CDE3FF4-A1F6-4E7E-88F0-F489FF2A35C8}" srcOrd="0" destOrd="0" presId="urn:microsoft.com/office/officeart/2018/2/layout/IconVerticalSolidList"/>
    <dgm:cxn modelId="{8C90CD9F-7F21-4935-B82A-B9D52F2A6651}" srcId="{DB024E20-0316-46EB-979C-1E0AA4EE22CC}" destId="{86F3E9E9-D2D5-47B0-AA37-3BE59BB7EECF}" srcOrd="0" destOrd="0" parTransId="{A2BDD84D-9500-4A19-9D0A-2193850657EC}" sibTransId="{0926C883-E923-46FA-98D8-276C35C1874E}"/>
    <dgm:cxn modelId="{4504B7C9-360C-41DB-A1EC-F6B790786AB3}" type="presOf" srcId="{3FFA8A8D-CA80-4674-9E1F-6305E19EE26C}" destId="{DD6BCE95-F70C-4A57-8F19-885676976AF1}" srcOrd="0" destOrd="0" presId="urn:microsoft.com/office/officeart/2018/2/layout/IconVerticalSolidList"/>
    <dgm:cxn modelId="{8A2B36EA-2F3E-4F52-87A4-F4260FCD007C}" type="presOf" srcId="{86F3E9E9-D2D5-47B0-AA37-3BE59BB7EECF}" destId="{88F08119-9703-428A-80CE-21E5BB1BC370}" srcOrd="0" destOrd="0" presId="urn:microsoft.com/office/officeart/2018/2/layout/IconVerticalSolidList"/>
    <dgm:cxn modelId="{3DE3B548-03F7-4221-8939-2DB87AB67EA5}" type="presParOf" srcId="{89727D21-9B49-4304-9184-771AF1DC2A06}" destId="{5250EB26-BB7E-4D8B-84B7-2157E04C19E1}" srcOrd="0" destOrd="0" presId="urn:microsoft.com/office/officeart/2018/2/layout/IconVerticalSolidList"/>
    <dgm:cxn modelId="{EC4FB928-80AC-4762-8A89-C5136EC165A0}" type="presParOf" srcId="{5250EB26-BB7E-4D8B-84B7-2157E04C19E1}" destId="{4797F150-07B9-4C46-BCE8-2A9D8C8987B2}" srcOrd="0" destOrd="0" presId="urn:microsoft.com/office/officeart/2018/2/layout/IconVerticalSolidList"/>
    <dgm:cxn modelId="{113B9FC9-317E-4756-8C3D-613F2D73FB33}" type="presParOf" srcId="{5250EB26-BB7E-4D8B-84B7-2157E04C19E1}" destId="{D4B9C9BE-21AC-493E-83D2-DFE537D86494}" srcOrd="1" destOrd="0" presId="urn:microsoft.com/office/officeart/2018/2/layout/IconVerticalSolidList"/>
    <dgm:cxn modelId="{F17FC21E-4271-4FAE-820E-5082603DE564}" type="presParOf" srcId="{5250EB26-BB7E-4D8B-84B7-2157E04C19E1}" destId="{907CD6EE-8E6F-4ED0-B340-9D06152CE9D0}" srcOrd="2" destOrd="0" presId="urn:microsoft.com/office/officeart/2018/2/layout/IconVerticalSolidList"/>
    <dgm:cxn modelId="{7138BFB8-95B5-4879-B586-277F9EDB4F68}" type="presParOf" srcId="{5250EB26-BB7E-4D8B-84B7-2157E04C19E1}" destId="{88F08119-9703-428A-80CE-21E5BB1BC370}" srcOrd="3" destOrd="0" presId="urn:microsoft.com/office/officeart/2018/2/layout/IconVerticalSolidList"/>
    <dgm:cxn modelId="{0A90EAB8-5ED2-43ED-9C85-70670E2F3A4F}" type="presParOf" srcId="{89727D21-9B49-4304-9184-771AF1DC2A06}" destId="{66C5030A-F4BE-4A43-B7DE-57467CEC4ABD}" srcOrd="1" destOrd="0" presId="urn:microsoft.com/office/officeart/2018/2/layout/IconVerticalSolidList"/>
    <dgm:cxn modelId="{D802C566-EF3A-4DB0-BDCA-70510254AEBE}" type="presParOf" srcId="{89727D21-9B49-4304-9184-771AF1DC2A06}" destId="{C8A137DB-2FD1-4463-8EB2-1B99A1D178AB}" srcOrd="2" destOrd="0" presId="urn:microsoft.com/office/officeart/2018/2/layout/IconVerticalSolidList"/>
    <dgm:cxn modelId="{15AEBA5C-5BFF-4B78-9B04-0EE2CF445CF4}" type="presParOf" srcId="{C8A137DB-2FD1-4463-8EB2-1B99A1D178AB}" destId="{A9105D9C-22EC-4DD1-8341-11D63D4A76B4}" srcOrd="0" destOrd="0" presId="urn:microsoft.com/office/officeart/2018/2/layout/IconVerticalSolidList"/>
    <dgm:cxn modelId="{DF951691-B991-4F47-BD2D-90FFDC0A913C}" type="presParOf" srcId="{C8A137DB-2FD1-4463-8EB2-1B99A1D178AB}" destId="{34C8BC52-DB2D-40DD-98E0-F66DAB382600}" srcOrd="1" destOrd="0" presId="urn:microsoft.com/office/officeart/2018/2/layout/IconVerticalSolidList"/>
    <dgm:cxn modelId="{4E1216DD-02F6-428F-9171-451D00A38AAA}" type="presParOf" srcId="{C8A137DB-2FD1-4463-8EB2-1B99A1D178AB}" destId="{4D4C5297-CD3B-4CB1-9252-C77518727DBF}" srcOrd="2" destOrd="0" presId="urn:microsoft.com/office/officeart/2018/2/layout/IconVerticalSolidList"/>
    <dgm:cxn modelId="{42F25524-3A04-4DBE-AB8E-0F009879958C}" type="presParOf" srcId="{C8A137DB-2FD1-4463-8EB2-1B99A1D178AB}" destId="{DD6BCE95-F70C-4A57-8F19-885676976AF1}" srcOrd="3" destOrd="0" presId="urn:microsoft.com/office/officeart/2018/2/layout/IconVerticalSolidList"/>
    <dgm:cxn modelId="{AC4ECC5A-E662-4A09-9383-FCA142596F9A}" type="presParOf" srcId="{89727D21-9B49-4304-9184-771AF1DC2A06}" destId="{CDB3846A-7372-41DB-93FC-B13DF48ABE7E}" srcOrd="3" destOrd="0" presId="urn:microsoft.com/office/officeart/2018/2/layout/IconVerticalSolidList"/>
    <dgm:cxn modelId="{708E7800-4B44-4A14-9B3C-F0B090016B01}" type="presParOf" srcId="{89727D21-9B49-4304-9184-771AF1DC2A06}" destId="{E6DFD573-7702-4AB6-9E28-B602A0B03F87}" srcOrd="4" destOrd="0" presId="urn:microsoft.com/office/officeart/2018/2/layout/IconVerticalSolidList"/>
    <dgm:cxn modelId="{B8AF2B59-8222-4849-A546-6D78EC125B00}" type="presParOf" srcId="{E6DFD573-7702-4AB6-9E28-B602A0B03F87}" destId="{59ED2653-8BE8-47F3-9F75-82F89539B972}" srcOrd="0" destOrd="0" presId="urn:microsoft.com/office/officeart/2018/2/layout/IconVerticalSolidList"/>
    <dgm:cxn modelId="{C952BB23-ECA5-4871-88C9-9F1E2C28A966}" type="presParOf" srcId="{E6DFD573-7702-4AB6-9E28-B602A0B03F87}" destId="{D26DE859-BB41-4927-B13F-77D5BDC199EF}" srcOrd="1" destOrd="0" presId="urn:microsoft.com/office/officeart/2018/2/layout/IconVerticalSolidList"/>
    <dgm:cxn modelId="{5C6EA6ED-0E18-4D93-8FC0-EC0E6B4DA826}" type="presParOf" srcId="{E6DFD573-7702-4AB6-9E28-B602A0B03F87}" destId="{86B0D5BE-1DE4-4936-89C4-963A2FE297A1}" srcOrd="2" destOrd="0" presId="urn:microsoft.com/office/officeart/2018/2/layout/IconVerticalSolidList"/>
    <dgm:cxn modelId="{3D43FA3A-E16F-4FE6-B4AB-4AE5273F6742}" type="presParOf" srcId="{E6DFD573-7702-4AB6-9E28-B602A0B03F87}" destId="{3CDE3FF4-A1F6-4E7E-88F0-F489FF2A35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97F150-07B9-4C46-BCE8-2A9D8C8987B2}">
      <dsp:nvSpPr>
        <dsp:cNvPr id="0" name=""/>
        <dsp:cNvSpPr/>
      </dsp:nvSpPr>
      <dsp:spPr>
        <a:xfrm>
          <a:off x="0" y="673"/>
          <a:ext cx="6594475" cy="15766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9C9BE-21AC-493E-83D2-DFE537D86494}">
      <dsp:nvSpPr>
        <dsp:cNvPr id="0" name=""/>
        <dsp:cNvSpPr/>
      </dsp:nvSpPr>
      <dsp:spPr>
        <a:xfrm>
          <a:off x="476946" y="355427"/>
          <a:ext cx="867175" cy="8671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08119-9703-428A-80CE-21E5BB1BC370}">
      <dsp:nvSpPr>
        <dsp:cNvPr id="0" name=""/>
        <dsp:cNvSpPr/>
      </dsp:nvSpPr>
      <dsp:spPr>
        <a:xfrm>
          <a:off x="1821068" y="673"/>
          <a:ext cx="4773406" cy="1576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866" tIns="166866" rIns="166866" bIns="16686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Visually </a:t>
          </a:r>
          <a:r>
            <a:rPr lang="en-US" sz="2300" i="1" kern="1200" dirty="0"/>
            <a:t>supplement</a:t>
          </a:r>
          <a:r>
            <a:rPr lang="en-US" sz="2300" kern="1200" dirty="0"/>
            <a:t> aggregated data offered on various performance briefs in hopes to extract insights. </a:t>
          </a:r>
        </a:p>
      </dsp:txBody>
      <dsp:txXfrm>
        <a:off x="1821068" y="673"/>
        <a:ext cx="4773406" cy="1576682"/>
      </dsp:txXfrm>
    </dsp:sp>
    <dsp:sp modelId="{A9105D9C-22EC-4DD1-8341-11D63D4A76B4}">
      <dsp:nvSpPr>
        <dsp:cNvPr id="0" name=""/>
        <dsp:cNvSpPr/>
      </dsp:nvSpPr>
      <dsp:spPr>
        <a:xfrm>
          <a:off x="0" y="1971527"/>
          <a:ext cx="6594475" cy="15766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C8BC52-DB2D-40DD-98E0-F66DAB382600}">
      <dsp:nvSpPr>
        <dsp:cNvPr id="0" name=""/>
        <dsp:cNvSpPr/>
      </dsp:nvSpPr>
      <dsp:spPr>
        <a:xfrm>
          <a:off x="476946" y="2326281"/>
          <a:ext cx="867175" cy="8671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BCE95-F70C-4A57-8F19-885676976AF1}">
      <dsp:nvSpPr>
        <dsp:cNvPr id="0" name=""/>
        <dsp:cNvSpPr/>
      </dsp:nvSpPr>
      <dsp:spPr>
        <a:xfrm>
          <a:off x="1821068" y="1971527"/>
          <a:ext cx="4773406" cy="1576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866" tIns="166866" rIns="166866" bIns="16686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Not intended as a stand alone performance brief, and therefore will not introduce the ‘who we are’ and ‘what we do’ sections. </a:t>
          </a:r>
        </a:p>
      </dsp:txBody>
      <dsp:txXfrm>
        <a:off x="1821068" y="1971527"/>
        <a:ext cx="4773406" cy="1576682"/>
      </dsp:txXfrm>
    </dsp:sp>
    <dsp:sp modelId="{59ED2653-8BE8-47F3-9F75-82F89539B972}">
      <dsp:nvSpPr>
        <dsp:cNvPr id="0" name=""/>
        <dsp:cNvSpPr/>
      </dsp:nvSpPr>
      <dsp:spPr>
        <a:xfrm>
          <a:off x="0" y="3942381"/>
          <a:ext cx="6594475" cy="15766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6DE859-BB41-4927-B13F-77D5BDC199EF}">
      <dsp:nvSpPr>
        <dsp:cNvPr id="0" name=""/>
        <dsp:cNvSpPr/>
      </dsp:nvSpPr>
      <dsp:spPr>
        <a:xfrm>
          <a:off x="476946" y="4297134"/>
          <a:ext cx="867175" cy="8671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E3FF4-A1F6-4E7E-88F0-F489FF2A35C8}">
      <dsp:nvSpPr>
        <dsp:cNvPr id="0" name=""/>
        <dsp:cNvSpPr/>
      </dsp:nvSpPr>
      <dsp:spPr>
        <a:xfrm>
          <a:off x="1821068" y="3942381"/>
          <a:ext cx="4773406" cy="1576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866" tIns="166866" rIns="166866" bIns="16686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Software used: Python, Tableau and Excel </a:t>
          </a:r>
        </a:p>
      </dsp:txBody>
      <dsp:txXfrm>
        <a:off x="1821068" y="3942381"/>
        <a:ext cx="4773406" cy="1576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677AD-CF53-4C2E-9DFE-5D9CD9B49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C343D-AFAF-4088-872B-DAAB0B7A0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70AAB-28E7-446F-80AD-77E616063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E0162-443C-4C59-AAA6-947176A7054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DFED0-2DC1-4826-AE94-CC61E4CA4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A23B7-A268-40E1-AD50-5B122B99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31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2882-A644-4BF7-B7B8-476B40351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E72AE-F66E-4C9F-86ED-7B0FB8439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43A30-7B27-4D19-A48B-F12908EB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E0162-443C-4C59-AAA6-947176A7054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2A3E7-FAAF-43A9-A81C-B0A3CEE4C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C4BB9-CD54-4CE6-92ED-AF8265638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2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64C70-6F4F-415E-BD45-93F24ED8D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2EF8E-4B50-4DDF-A918-753CBAFC9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A9379-0C09-4E12-9107-1D4763460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E0162-443C-4C59-AAA6-947176A7054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59FA0-926A-42A8-A063-7936F5415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64497-59EA-4B94-9C6B-108F44705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3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28263-AD6D-437B-ADC4-3F8293193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F085E-B2BF-49E4-A37A-2EAB79FD5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A2080-330A-4EFF-AE5A-6F6F0695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E0162-443C-4C59-AAA6-947176A7054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D487A-FA4C-40D0-8402-A386B8DC1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39388-850E-4D19-960D-47C6814A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3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BD043-F31A-44A1-827E-924643AE7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4EC37-F78D-404C-AFA5-2F194514C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26A9A-28AB-4444-8672-13A9F7C81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E0162-443C-4C59-AAA6-947176A7054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D7BDE-92B2-47FA-B8E0-8B28520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87B4E-99B5-4ED2-A519-AD0ABBFF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28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B5434-092B-4717-AF61-D9A6DFD6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249B5-8A09-43AA-A869-7960A5886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0CC36-272A-46B0-B9F5-C214AA915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4B1D9-813A-4990-9A78-BBB2A25DE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E0162-443C-4C59-AAA6-947176A7054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5C377-BE21-4C94-91D6-56E94B45D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A07F1-85C3-46D5-B140-29EE6BE73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4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DB437-DFA6-4F8E-B149-3A45C02EE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15819-3E97-49BD-969A-1D2B660AC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FAFC6A-C2C7-4502-8B96-0F546237C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AD6CC-3E58-4BC9-9D46-8C7C9397A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144870-D70E-436A-A88A-A142C8D26E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D86C36-A5DD-4B17-97B2-393909CE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E0162-443C-4C59-AAA6-947176A7054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7974-B1F4-4EA0-ADB0-1B45992F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6EA512-CDEC-4DC4-B02C-85CA5437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CCC80-1F42-46D7-96F5-13FD2D13D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47E01-64F3-4658-83AD-91F47621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E0162-443C-4C59-AAA6-947176A7054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CE801-0CBA-4AFD-9DC5-D7068D441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1D42A-19BC-44AA-9CF6-243188A7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1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5F0868-45AA-4417-8B41-BFF3845FD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E0162-443C-4C59-AAA6-947176A7054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EF1F9F-3056-4488-9DE0-7E9FC7037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071B1-952D-4520-9A78-E7045966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38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DC17A-24EF-4966-AA8D-1095C0B8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CB7F6-A114-4FA0-86A9-27B64B5B2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BFE6A-9565-4662-AF79-BD6F37A05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C4703-5E99-4BB8-9067-5BE682042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E0162-443C-4C59-AAA6-947176A7054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E9D83-F879-4A4D-8D06-4FC2CD55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D7495-F89E-4AF4-8AAD-BA84AA3B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23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C8E8-375A-420F-A673-2ABA2BDF6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5C2B10-F8D0-4CF4-A7D3-0930E17B8F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941FF-D2FB-47BF-8CA9-12FFA3603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8B780-AA6D-411A-B0B2-881EF6B5B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E0162-443C-4C59-AAA6-947176A7054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12AA1-A248-4132-8733-736027AE2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761C5-24C6-4373-AD30-C7DDD23B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86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056042-4095-48DC-9AB4-52CB04C0C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852AF-3A53-40CA-B6B8-D6B80428A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F92C1-6B83-4212-9065-5A97586B3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E0162-443C-4C59-AAA6-947176A7054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F8FE0-C08E-4C1D-9D8F-F6F0B765D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71FF0-5EA8-4C26-843E-5984FEE1F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0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-psdi.org/nfors-analytics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BEB0-421F-4010-BA7E-21C6D8CA5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996" y="4571216"/>
            <a:ext cx="10906008" cy="1115415"/>
          </a:xfrm>
        </p:spPr>
        <p:txBody>
          <a:bodyPr>
            <a:normAutofit fontScale="90000"/>
          </a:bodyPr>
          <a:lstStyle/>
          <a:p>
            <a:r>
              <a:rPr lang="en-US" dirty="0"/>
              <a:t>Fire Department Performance Brief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FF40A-43CB-4C7C-A729-2628540A6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996" y="5859140"/>
            <a:ext cx="10906008" cy="497210"/>
          </a:xfrm>
        </p:spPr>
        <p:txBody>
          <a:bodyPr>
            <a:normAutofit/>
          </a:bodyPr>
          <a:lstStyle/>
          <a:p>
            <a:r>
              <a:rPr lang="en-US" dirty="0"/>
              <a:t>Denisse Disla, Data Analyst Applicant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BD1D6BD-1EEB-44F2-819E-53F08B6E6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" r="1340"/>
          <a:stretch/>
        </p:blipFill>
        <p:spPr>
          <a:xfrm>
            <a:off x="98441" y="849805"/>
            <a:ext cx="2681828" cy="277809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C668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6918AC9-3E4C-4A82-8EC9-00B88F721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575" y="779879"/>
            <a:ext cx="3228273" cy="2925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5543FB-105E-4090-B656-6325163374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-1222" r="4760" b="1222"/>
          <a:stretch/>
        </p:blipFill>
        <p:spPr>
          <a:xfrm>
            <a:off x="2870744" y="776175"/>
            <a:ext cx="2925356" cy="2925356"/>
          </a:xfrm>
          <a:prstGeom prst="rect">
            <a:avLst/>
          </a:prstGeom>
        </p:spPr>
      </p:pic>
      <p:pic>
        <p:nvPicPr>
          <p:cNvPr id="14" name="Picture 13" descr="A red fire truck parked in front of a building&#10;&#10;Description automatically generated">
            <a:extLst>
              <a:ext uri="{FF2B5EF4-FFF2-40B4-BE49-F238E27FC236}">
                <a16:creationId xmlns:a16="http://schemas.microsoft.com/office/drawing/2014/main" id="{1D0C95B8-B7A8-4DB4-B196-4A943EDBDC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7" t="-881" r="14641" b="881"/>
          <a:stretch/>
        </p:blipFill>
        <p:spPr>
          <a:xfrm>
            <a:off x="9205322" y="776176"/>
            <a:ext cx="2925355" cy="29253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3171FD-EBC1-4280-90CE-B94123538D52}"/>
              </a:ext>
            </a:extLst>
          </p:cNvPr>
          <p:cNvSpPr txBox="1"/>
          <p:nvPr/>
        </p:nvSpPr>
        <p:spPr>
          <a:xfrm>
            <a:off x="7166343" y="1733107"/>
            <a:ext cx="38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9783D8-C29E-42E9-A0CE-82A70A0D0636}"/>
              </a:ext>
            </a:extLst>
          </p:cNvPr>
          <p:cNvSpPr txBox="1"/>
          <p:nvPr/>
        </p:nvSpPr>
        <p:spPr>
          <a:xfrm>
            <a:off x="7555617" y="2752977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819C1F-42A4-4632-B1EE-DDFE87BF11A0}"/>
              </a:ext>
            </a:extLst>
          </p:cNvPr>
          <p:cNvSpPr txBox="1"/>
          <p:nvPr/>
        </p:nvSpPr>
        <p:spPr>
          <a:xfrm>
            <a:off x="6638260" y="2599088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955025-51B1-4D23-9CFA-373A543ECB4D}"/>
              </a:ext>
            </a:extLst>
          </p:cNvPr>
          <p:cNvSpPr txBox="1"/>
          <p:nvPr/>
        </p:nvSpPr>
        <p:spPr>
          <a:xfrm>
            <a:off x="8063022" y="2084964"/>
            <a:ext cx="388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6C3059-4A94-4616-A9EE-1A77FCED9FEE}"/>
              </a:ext>
            </a:extLst>
          </p:cNvPr>
          <p:cNvSpPr txBox="1"/>
          <p:nvPr/>
        </p:nvSpPr>
        <p:spPr>
          <a:xfrm>
            <a:off x="8009065" y="1342344"/>
            <a:ext cx="496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115884-E649-4E70-99E9-60F8151BA1B6}"/>
              </a:ext>
            </a:extLst>
          </p:cNvPr>
          <p:cNvSpPr txBox="1"/>
          <p:nvPr/>
        </p:nvSpPr>
        <p:spPr>
          <a:xfrm>
            <a:off x="8376682" y="2617756"/>
            <a:ext cx="392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A98976-70D8-4D2C-A972-58E9E21E9DD8}"/>
              </a:ext>
            </a:extLst>
          </p:cNvPr>
          <p:cNvSpPr txBox="1"/>
          <p:nvPr/>
        </p:nvSpPr>
        <p:spPr>
          <a:xfrm>
            <a:off x="8380401" y="3368411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12c</a:t>
            </a:r>
          </a:p>
        </p:txBody>
      </p:sp>
    </p:spTree>
    <p:extLst>
      <p:ext uri="{BB962C8B-B14F-4D97-AF65-F5344CB8AC3E}">
        <p14:creationId xmlns:p14="http://schemas.microsoft.com/office/powerpoint/2010/main" val="1543482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310C0C-9E39-4C85-B2A4-24700061D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‘Day of Week’ Analysis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06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21CDD29-6A2F-4F49-A801-5ED28B726847}"/>
              </a:ext>
            </a:extLst>
          </p:cNvPr>
          <p:cNvGrpSpPr/>
          <p:nvPr/>
        </p:nvGrpSpPr>
        <p:grpSpPr>
          <a:xfrm>
            <a:off x="157212" y="101009"/>
            <a:ext cx="2018412" cy="3243210"/>
            <a:chOff x="337116" y="286799"/>
            <a:chExt cx="2018412" cy="32432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690415D-5CF5-4A8F-9A22-25040914D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256"/>
            <a:stretch/>
          </p:blipFill>
          <p:spPr>
            <a:xfrm>
              <a:off x="337116" y="590107"/>
              <a:ext cx="2018411" cy="293990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0CFA17-5DF0-41F7-AA4F-5F465794EDCA}"/>
                </a:ext>
              </a:extLst>
            </p:cNvPr>
            <p:cNvSpPr txBox="1"/>
            <p:nvPr/>
          </p:nvSpPr>
          <p:spPr>
            <a:xfrm>
              <a:off x="337116" y="286799"/>
              <a:ext cx="2018412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/>
                <a:t>2012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0FB65C-236C-4D46-8115-42E4AFAEDC30}"/>
              </a:ext>
            </a:extLst>
          </p:cNvPr>
          <p:cNvGrpSpPr/>
          <p:nvPr/>
        </p:nvGrpSpPr>
        <p:grpSpPr>
          <a:xfrm>
            <a:off x="2357666" y="109650"/>
            <a:ext cx="1971689" cy="3225928"/>
            <a:chOff x="2608674" y="304081"/>
            <a:chExt cx="1971689" cy="3225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831B64-A63D-4524-A87C-DF2F24034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56"/>
            <a:stretch/>
          </p:blipFill>
          <p:spPr>
            <a:xfrm>
              <a:off x="2608674" y="590107"/>
              <a:ext cx="1971689" cy="293990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75D9F5-59C7-4033-AC7C-6B69F8588AEC}"/>
                </a:ext>
              </a:extLst>
            </p:cNvPr>
            <p:cNvSpPr txBox="1"/>
            <p:nvPr/>
          </p:nvSpPr>
          <p:spPr>
            <a:xfrm>
              <a:off x="2608674" y="304081"/>
              <a:ext cx="1971689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/>
                <a:t>2013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2EB453-D836-4694-B2B2-77CB283BCA13}"/>
              </a:ext>
            </a:extLst>
          </p:cNvPr>
          <p:cNvGrpSpPr/>
          <p:nvPr/>
        </p:nvGrpSpPr>
        <p:grpSpPr>
          <a:xfrm>
            <a:off x="4511397" y="130983"/>
            <a:ext cx="2033088" cy="3183262"/>
            <a:chOff x="4971319" y="346748"/>
            <a:chExt cx="2033088" cy="31832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99880D-5780-4B2D-8E9F-04FB8E9EF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1319" y="590107"/>
              <a:ext cx="2033088" cy="293990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30E09C-FCF9-4445-BB2C-B25FBB6C651E}"/>
                </a:ext>
              </a:extLst>
            </p:cNvPr>
            <p:cNvSpPr txBox="1"/>
            <p:nvPr/>
          </p:nvSpPr>
          <p:spPr>
            <a:xfrm>
              <a:off x="4971319" y="346748"/>
              <a:ext cx="2033088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/>
                <a:t>2014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B839FF-D489-4609-9A62-F49B83DFE30C}"/>
              </a:ext>
            </a:extLst>
          </p:cNvPr>
          <p:cNvGrpSpPr/>
          <p:nvPr/>
        </p:nvGrpSpPr>
        <p:grpSpPr>
          <a:xfrm>
            <a:off x="6726527" y="115186"/>
            <a:ext cx="2040780" cy="3214856"/>
            <a:chOff x="7508388" y="315153"/>
            <a:chExt cx="2040780" cy="32148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D089D0-3C41-42C5-81AE-A0012830CE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733"/>
            <a:stretch/>
          </p:blipFill>
          <p:spPr>
            <a:xfrm>
              <a:off x="7508388" y="590105"/>
              <a:ext cx="2040780" cy="293990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963C7-D746-418C-94F4-BDD4E4E3A503}"/>
                </a:ext>
              </a:extLst>
            </p:cNvPr>
            <p:cNvSpPr txBox="1"/>
            <p:nvPr/>
          </p:nvSpPr>
          <p:spPr>
            <a:xfrm>
              <a:off x="7508389" y="315153"/>
              <a:ext cx="2040779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/>
                <a:t>2015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1B0FE1-A97E-455F-9CA7-048F79785CB5}"/>
              </a:ext>
            </a:extLst>
          </p:cNvPr>
          <p:cNvGrpSpPr/>
          <p:nvPr/>
        </p:nvGrpSpPr>
        <p:grpSpPr>
          <a:xfrm>
            <a:off x="148235" y="3534774"/>
            <a:ext cx="2027388" cy="3196966"/>
            <a:chOff x="148235" y="3534774"/>
            <a:chExt cx="2027388" cy="319696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72149E-D586-40A3-A4FC-871447814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490"/>
            <a:stretch/>
          </p:blipFill>
          <p:spPr>
            <a:xfrm>
              <a:off x="148235" y="3791837"/>
              <a:ext cx="2027388" cy="293990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F2CE60-221D-4EDD-BBDC-9D02954DD11A}"/>
                </a:ext>
              </a:extLst>
            </p:cNvPr>
            <p:cNvSpPr txBox="1"/>
            <p:nvPr/>
          </p:nvSpPr>
          <p:spPr>
            <a:xfrm>
              <a:off x="148235" y="3534774"/>
              <a:ext cx="2018412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/>
                <a:t>2016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FF28FF-0EFF-443B-8168-C315762A9EA2}"/>
              </a:ext>
            </a:extLst>
          </p:cNvPr>
          <p:cNvGrpSpPr/>
          <p:nvPr/>
        </p:nvGrpSpPr>
        <p:grpSpPr>
          <a:xfrm>
            <a:off x="2303620" y="3545518"/>
            <a:ext cx="2055695" cy="3186222"/>
            <a:chOff x="2303620" y="3545518"/>
            <a:chExt cx="2055695" cy="31862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B6D928-43AB-4DE7-A901-F629DA65C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983"/>
            <a:stretch/>
          </p:blipFill>
          <p:spPr>
            <a:xfrm>
              <a:off x="2303620" y="3791837"/>
              <a:ext cx="2055695" cy="293990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3AC0F5-CC84-40B8-9EE4-78C66A6BFB96}"/>
                </a:ext>
              </a:extLst>
            </p:cNvPr>
            <p:cNvSpPr txBox="1"/>
            <p:nvPr/>
          </p:nvSpPr>
          <p:spPr>
            <a:xfrm>
              <a:off x="2322261" y="3545518"/>
              <a:ext cx="2018412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/>
                <a:t>2017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AEFD3D-89F9-4497-A306-D88E89FF5B21}"/>
              </a:ext>
            </a:extLst>
          </p:cNvPr>
          <p:cNvGrpSpPr/>
          <p:nvPr/>
        </p:nvGrpSpPr>
        <p:grpSpPr>
          <a:xfrm>
            <a:off x="4487312" y="3540545"/>
            <a:ext cx="2055696" cy="3171258"/>
            <a:chOff x="4487312" y="3540545"/>
            <a:chExt cx="2055696" cy="317125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44DCF84-8385-450E-913A-DC0AFFE55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802"/>
            <a:stretch/>
          </p:blipFill>
          <p:spPr>
            <a:xfrm>
              <a:off x="4487312" y="3811773"/>
              <a:ext cx="2055696" cy="290003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F3CE6B-4A01-48C9-9475-889858514C9E}"/>
                </a:ext>
              </a:extLst>
            </p:cNvPr>
            <p:cNvSpPr txBox="1"/>
            <p:nvPr/>
          </p:nvSpPr>
          <p:spPr>
            <a:xfrm>
              <a:off x="4561476" y="3540545"/>
              <a:ext cx="1944247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/>
                <a:t>2018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206BBAA-12C7-47A5-AC73-F5E5B79E15AB}"/>
              </a:ext>
            </a:extLst>
          </p:cNvPr>
          <p:cNvGrpSpPr/>
          <p:nvPr/>
        </p:nvGrpSpPr>
        <p:grpSpPr>
          <a:xfrm>
            <a:off x="6671006" y="3536105"/>
            <a:ext cx="2096301" cy="3226868"/>
            <a:chOff x="6671006" y="3536105"/>
            <a:chExt cx="2096301" cy="322686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114927C-B8E0-40A7-A68E-FC270D7DE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875"/>
            <a:stretch/>
          </p:blipFill>
          <p:spPr>
            <a:xfrm>
              <a:off x="6671006" y="3760603"/>
              <a:ext cx="2096301" cy="300237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E3E0C5-C257-403B-A022-478182802B19}"/>
                </a:ext>
              </a:extLst>
            </p:cNvPr>
            <p:cNvSpPr txBox="1"/>
            <p:nvPr/>
          </p:nvSpPr>
          <p:spPr>
            <a:xfrm>
              <a:off x="6726527" y="3536105"/>
              <a:ext cx="2040780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/>
                <a:t>2019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F3429E7-81A1-453E-9C91-95262B4CB173}"/>
              </a:ext>
            </a:extLst>
          </p:cNvPr>
          <p:cNvSpPr txBox="1"/>
          <p:nvPr/>
        </p:nvSpPr>
        <p:spPr>
          <a:xfrm>
            <a:off x="9005777" y="297712"/>
            <a:ext cx="2982432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Are incidents evenly distributed across the week?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Chi Square tests for each year showed that incidents significantly varied widely based on day of the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Orange line shows how many incidents were expected that particular year, you can see which days had more or less incidents than expected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1600" dirty="0">
                <a:solidFill>
                  <a:srgbClr val="FF0000"/>
                </a:solidFill>
              </a:rPr>
              <a:t>= Important to consider when scheduling workforce in order to reduce overtime, worker fatigue, etc. </a:t>
            </a:r>
          </a:p>
        </p:txBody>
      </p:sp>
    </p:spTree>
    <p:extLst>
      <p:ext uri="{BB962C8B-B14F-4D97-AF65-F5344CB8AC3E}">
        <p14:creationId xmlns:p14="http://schemas.microsoft.com/office/powerpoint/2010/main" val="2167204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FC89CA-47F1-4934-B283-0E52680A1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20600" y="3163562"/>
            <a:ext cx="310896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941B54-A57A-44BF-85D1-BA1AB37506EE}"/>
              </a:ext>
            </a:extLst>
          </p:cNvPr>
          <p:cNvSpPr txBox="1"/>
          <p:nvPr/>
        </p:nvSpPr>
        <p:spPr>
          <a:xfrm>
            <a:off x="1072056" y="3247282"/>
            <a:ext cx="3147848" cy="2717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</a:endParaRPr>
          </a:p>
          <a:p>
            <a:pPr marL="22860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Mondays and Fridays are consistently busier than expected if all weekdays had the same number of incidents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Sundays and Thursdays are consistently less busy than expected if all weekdays had the same number of incidents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D50B328-19C1-4309-9E18-614431C32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709546"/>
              </p:ext>
            </p:extLst>
          </p:nvPr>
        </p:nvGraphicFramePr>
        <p:xfrm>
          <a:off x="5216539" y="1715527"/>
          <a:ext cx="6331996" cy="349785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27348">
                  <a:extLst>
                    <a:ext uri="{9D8B030D-6E8A-4147-A177-3AD203B41FA5}">
                      <a16:colId xmlns:a16="http://schemas.microsoft.com/office/drawing/2014/main" val="971039065"/>
                    </a:ext>
                  </a:extLst>
                </a:gridCol>
                <a:gridCol w="1514557">
                  <a:extLst>
                    <a:ext uri="{9D8B030D-6E8A-4147-A177-3AD203B41FA5}">
                      <a16:colId xmlns:a16="http://schemas.microsoft.com/office/drawing/2014/main" val="3060910429"/>
                    </a:ext>
                  </a:extLst>
                </a:gridCol>
                <a:gridCol w="887767">
                  <a:extLst>
                    <a:ext uri="{9D8B030D-6E8A-4147-A177-3AD203B41FA5}">
                      <a16:colId xmlns:a16="http://schemas.microsoft.com/office/drawing/2014/main" val="2656317647"/>
                    </a:ext>
                  </a:extLst>
                </a:gridCol>
                <a:gridCol w="1514557">
                  <a:extLst>
                    <a:ext uri="{9D8B030D-6E8A-4147-A177-3AD203B41FA5}">
                      <a16:colId xmlns:a16="http://schemas.microsoft.com/office/drawing/2014/main" val="753619678"/>
                    </a:ext>
                  </a:extLst>
                </a:gridCol>
                <a:gridCol w="887767">
                  <a:extLst>
                    <a:ext uri="{9D8B030D-6E8A-4147-A177-3AD203B41FA5}">
                      <a16:colId xmlns:a16="http://schemas.microsoft.com/office/drawing/2014/main" val="1170210188"/>
                    </a:ext>
                  </a:extLst>
                </a:gridCol>
              </a:tblGrid>
              <a:tr h="6789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Over Expectation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Exact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Under Expectation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Total </a:t>
                      </a:r>
                    </a:p>
                  </a:txBody>
                  <a:tcPr marL="89555" marR="89555" marT="44778" marB="44778" anchor="ctr"/>
                </a:tc>
                <a:extLst>
                  <a:ext uri="{0D108BD9-81ED-4DB2-BD59-A6C34878D82A}">
                    <a16:rowId xmlns:a16="http://schemas.microsoft.com/office/drawing/2014/main" val="3133222254"/>
                  </a:ext>
                </a:extLst>
              </a:tr>
              <a:tr h="40269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Sunday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marL="89555" marR="89555" marT="44778" marB="4477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 marL="89555" marR="89555" marT="44778" marB="44778" anchor="ctr"/>
                </a:tc>
                <a:extLst>
                  <a:ext uri="{0D108BD9-81ED-4DB2-BD59-A6C34878D82A}">
                    <a16:rowId xmlns:a16="http://schemas.microsoft.com/office/drawing/2014/main" val="1193989102"/>
                  </a:ext>
                </a:extLst>
              </a:tr>
              <a:tr h="40269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Monday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 marL="89555" marR="89555" marT="44778" marB="4477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 marL="89555" marR="89555" marT="44778" marB="44778" anchor="ctr"/>
                </a:tc>
                <a:extLst>
                  <a:ext uri="{0D108BD9-81ED-4DB2-BD59-A6C34878D82A}">
                    <a16:rowId xmlns:a16="http://schemas.microsoft.com/office/drawing/2014/main" val="3849983214"/>
                  </a:ext>
                </a:extLst>
              </a:tr>
              <a:tr h="40269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Tuesday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 marL="89555" marR="89555" marT="44778" marB="44778" anchor="ctr"/>
                </a:tc>
                <a:extLst>
                  <a:ext uri="{0D108BD9-81ED-4DB2-BD59-A6C34878D82A}">
                    <a16:rowId xmlns:a16="http://schemas.microsoft.com/office/drawing/2014/main" val="749767714"/>
                  </a:ext>
                </a:extLst>
              </a:tr>
              <a:tr h="40269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Wednesday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 marL="89555" marR="89555" marT="44778" marB="44778" anchor="ctr"/>
                </a:tc>
                <a:extLst>
                  <a:ext uri="{0D108BD9-81ED-4DB2-BD59-A6C34878D82A}">
                    <a16:rowId xmlns:a16="http://schemas.microsoft.com/office/drawing/2014/main" val="2044859000"/>
                  </a:ext>
                </a:extLst>
              </a:tr>
              <a:tr h="40269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Thursday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marL="89555" marR="89555" marT="44778" marB="4477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 marL="89555" marR="89555" marT="44778" marB="44778" anchor="ctr"/>
                </a:tc>
                <a:extLst>
                  <a:ext uri="{0D108BD9-81ED-4DB2-BD59-A6C34878D82A}">
                    <a16:rowId xmlns:a16="http://schemas.microsoft.com/office/drawing/2014/main" val="235652337"/>
                  </a:ext>
                </a:extLst>
              </a:tr>
              <a:tr h="40269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Friday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marL="89555" marR="89555" marT="44778" marB="4477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 marL="89555" marR="89555" marT="44778" marB="44778" anchor="ctr"/>
                </a:tc>
                <a:extLst>
                  <a:ext uri="{0D108BD9-81ED-4DB2-BD59-A6C34878D82A}">
                    <a16:rowId xmlns:a16="http://schemas.microsoft.com/office/drawing/2014/main" val="1278156937"/>
                  </a:ext>
                </a:extLst>
              </a:tr>
              <a:tr h="40269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Saturday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89555" marR="89555" marT="44778" marB="44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 marL="89555" marR="89555" marT="44778" marB="44778" anchor="ctr"/>
                </a:tc>
                <a:extLst>
                  <a:ext uri="{0D108BD9-81ED-4DB2-BD59-A6C34878D82A}">
                    <a16:rowId xmlns:a16="http://schemas.microsoft.com/office/drawing/2014/main" val="22883644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D3FE599-A579-4F79-B7F8-06EDE41817A9}"/>
              </a:ext>
            </a:extLst>
          </p:cNvPr>
          <p:cNvSpPr txBox="1"/>
          <p:nvPr/>
        </p:nvSpPr>
        <p:spPr>
          <a:xfrm>
            <a:off x="771992" y="738962"/>
            <a:ext cx="374797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u="sng" dirty="0">
                <a:solidFill>
                  <a:srgbClr val="FFFFFF"/>
                </a:solidFill>
              </a:rPr>
              <a:t>Are incidents evenly distributed across the week?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B1DE8-FC39-4C88-B001-F2648A9B6EE1}"/>
              </a:ext>
            </a:extLst>
          </p:cNvPr>
          <p:cNvSpPr txBox="1"/>
          <p:nvPr/>
        </p:nvSpPr>
        <p:spPr>
          <a:xfrm>
            <a:off x="1072056" y="1467135"/>
            <a:ext cx="3190902" cy="156966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Table displays the total number of years (out of 8) that a particular weekday had a higher, exact, or lower number of incidents than expected if incidents were evenly distributed across the week </a:t>
            </a:r>
          </a:p>
        </p:txBody>
      </p:sp>
    </p:spTree>
    <p:extLst>
      <p:ext uri="{BB962C8B-B14F-4D97-AF65-F5344CB8AC3E}">
        <p14:creationId xmlns:p14="http://schemas.microsoft.com/office/powerpoint/2010/main" val="2293466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D4BD1F1-336F-46DB-9FF9-06586114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" t="12212" r="86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D4C61-2984-4148-9717-8CE555826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Fire Departments and Data Analytics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02BCF-DDED-4556-8714-3B606645F0CC}"/>
              </a:ext>
            </a:extLst>
          </p:cNvPr>
          <p:cNvSpPr txBox="1"/>
          <p:nvPr/>
        </p:nvSpPr>
        <p:spPr>
          <a:xfrm>
            <a:off x="594110" y="2121763"/>
            <a:ext cx="3764826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NFORS Analytics </a:t>
            </a:r>
            <a:r>
              <a:rPr lang="en-US" dirty="0"/>
              <a:t>provides real time data analytics to undercover trends, improve operational efficiency and reduce risk and loss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Integrates directly to CAD or Records Management System for automatic extraction of operational data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Goes beyond call volume, including a private history for firefighters to track risk, fatigue, etc.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04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7" y="321731"/>
            <a:ext cx="4142096" cy="6213425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D83D5-FE15-4796-B13C-28EC86D0D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83616"/>
            <a:ext cx="3722141" cy="5520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Aim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503" y="321732"/>
            <a:ext cx="7240765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9E95E7-7ACF-4AC6-B5DA-151BB679C0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21160"/>
              </p:ext>
            </p:extLst>
          </p:nvPr>
        </p:nvGraphicFramePr>
        <p:xfrm>
          <a:off x="4933950" y="584200"/>
          <a:ext cx="6594475" cy="5519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5895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CD73E9D-2167-4735-BB16-9C545D3F07B4}"/>
              </a:ext>
            </a:extLst>
          </p:cNvPr>
          <p:cNvSpPr/>
          <p:nvPr/>
        </p:nvSpPr>
        <p:spPr>
          <a:xfrm>
            <a:off x="1" y="5283372"/>
            <a:ext cx="12192000" cy="1574628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6B39B-A9B5-4253-9567-966AF502233D}"/>
              </a:ext>
            </a:extLst>
          </p:cNvPr>
          <p:cNvSpPr txBox="1"/>
          <p:nvPr/>
        </p:nvSpPr>
        <p:spPr>
          <a:xfrm>
            <a:off x="0" y="5283372"/>
            <a:ext cx="1219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Key Insights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There doesn’t seem to be a direct relationship between total number of calls/incidents and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2015 saw a big increase in total number of incidents, with an overall 11.21% increase compared to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Average daily incidents since 2015 range between 75 and 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Average growth rate since 2015 has been 2.36% per year </a:t>
            </a:r>
          </a:p>
          <a:p>
            <a:r>
              <a:rPr lang="en-US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F7E3028-D9AE-4A4A-A189-08FF92AB18D4}"/>
              </a:ext>
            </a:extLst>
          </p:cNvPr>
          <p:cNvGrpSpPr/>
          <p:nvPr/>
        </p:nvGrpSpPr>
        <p:grpSpPr>
          <a:xfrm>
            <a:off x="450005" y="248225"/>
            <a:ext cx="5590011" cy="4603102"/>
            <a:chOff x="647317" y="416766"/>
            <a:chExt cx="4743956" cy="390641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7B2E79B-409B-4506-8F18-F088730395F6}"/>
                </a:ext>
              </a:extLst>
            </p:cNvPr>
            <p:cNvGrpSpPr/>
            <p:nvPr/>
          </p:nvGrpSpPr>
          <p:grpSpPr>
            <a:xfrm>
              <a:off x="647317" y="729709"/>
              <a:ext cx="4743956" cy="3593474"/>
              <a:chOff x="5580101" y="210304"/>
              <a:chExt cx="4743956" cy="359347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B9E7E6B-3980-4141-A0A0-A7BFF9C33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80101" y="210304"/>
                <a:ext cx="4592067" cy="359347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131014D-E0B2-4710-B8BB-DBBAEC534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17942" y="210304"/>
                <a:ext cx="706115" cy="321301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43678A-C1EC-4270-BE2A-7F525F797713}"/>
                </a:ext>
              </a:extLst>
            </p:cNvPr>
            <p:cNvSpPr txBox="1"/>
            <p:nvPr/>
          </p:nvSpPr>
          <p:spPr>
            <a:xfrm>
              <a:off x="647317" y="416766"/>
              <a:ext cx="4743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Total calls throughout years compared to population growth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FFBA25-7EB4-4FF6-B97A-18B7FB449E65}"/>
              </a:ext>
            </a:extLst>
          </p:cNvPr>
          <p:cNvGrpSpPr/>
          <p:nvPr/>
        </p:nvGrpSpPr>
        <p:grpSpPr>
          <a:xfrm>
            <a:off x="6599850" y="248225"/>
            <a:ext cx="5125616" cy="4965770"/>
            <a:chOff x="6599850" y="248225"/>
            <a:chExt cx="5125616" cy="49657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CD2C48-2FA9-4D7C-91CA-24810C92E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0354" y="610892"/>
              <a:ext cx="3944608" cy="460310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1399FF-EB1B-4540-84BB-5FD00E7B8CEC}"/>
                </a:ext>
              </a:extLst>
            </p:cNvPr>
            <p:cNvSpPr txBox="1"/>
            <p:nvPr/>
          </p:nvSpPr>
          <p:spPr>
            <a:xfrm>
              <a:off x="6599850" y="248225"/>
              <a:ext cx="51256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Incidents per capita compared to daily incidents throughout years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852179C-03CC-40FC-8289-D3FEBBC1D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2366" y="670857"/>
            <a:ext cx="1245885" cy="2708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5074F8-05B1-489D-9FBF-490149403D75}"/>
              </a:ext>
            </a:extLst>
          </p:cNvPr>
          <p:cNvSpPr txBox="1"/>
          <p:nvPr/>
        </p:nvSpPr>
        <p:spPr>
          <a:xfrm>
            <a:off x="10946114" y="4508370"/>
            <a:ext cx="1245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Percentages show percent difference compared to last year </a:t>
            </a:r>
          </a:p>
        </p:txBody>
      </p:sp>
    </p:spTree>
    <p:extLst>
      <p:ext uri="{BB962C8B-B14F-4D97-AF65-F5344CB8AC3E}">
        <p14:creationId xmlns:p14="http://schemas.microsoft.com/office/powerpoint/2010/main" val="233372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0D51EF-CAD9-4C1B-ABD1-13E5B6D6B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Zone Analysis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540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E73A3DA-2F62-4BBB-BC4E-5EBF0894FBE8}"/>
              </a:ext>
            </a:extLst>
          </p:cNvPr>
          <p:cNvSpPr/>
          <p:nvPr/>
        </p:nvSpPr>
        <p:spPr>
          <a:xfrm>
            <a:off x="5816008" y="0"/>
            <a:ext cx="6375991" cy="6858000"/>
          </a:xfrm>
          <a:prstGeom prst="rect">
            <a:avLst/>
          </a:prstGeom>
          <a:solidFill>
            <a:srgbClr val="F2F2F2">
              <a:alpha val="36863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2CED4-52B8-4843-868C-DE575418E8EE}"/>
              </a:ext>
            </a:extLst>
          </p:cNvPr>
          <p:cNvSpPr txBox="1"/>
          <p:nvPr/>
        </p:nvSpPr>
        <p:spPr>
          <a:xfrm>
            <a:off x="6315405" y="1035659"/>
            <a:ext cx="5609009" cy="27699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 </a:t>
            </a:r>
            <a:r>
              <a:rPr lang="en-US" sz="1600" u="sng" dirty="0"/>
              <a:t>Key Insights</a:t>
            </a:r>
            <a:r>
              <a:rPr lang="en-US" sz="1400" dirty="0"/>
              <a:t> </a:t>
            </a:r>
          </a:p>
          <a:p>
            <a:pPr algn="ctr"/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Overall increase of total incidents throughout the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Biggest increase in total number of incidents was in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highlight>
                  <a:srgbClr val="B6992D"/>
                </a:highlight>
              </a:rPr>
              <a:t>Zone 52</a:t>
            </a:r>
            <a:r>
              <a:rPr lang="en-US" sz="1400" dirty="0"/>
              <a:t> is consistently the most demanding zone accounting for a quarter of annual incidents. </a:t>
            </a:r>
          </a:p>
          <a:p>
            <a:pPr marL="457200">
              <a:buFontTx/>
              <a:buChar char="-"/>
            </a:pPr>
            <a:r>
              <a:rPr lang="en-US" sz="1400" dirty="0"/>
              <a:t> However, its percent of total has declined slightly in recent years, whereas </a:t>
            </a:r>
            <a:r>
              <a:rPr lang="en-US" sz="1400" b="1" dirty="0">
                <a:solidFill>
                  <a:schemeClr val="bg1"/>
                </a:solidFill>
                <a:highlight>
                  <a:srgbClr val="79706E"/>
                </a:highlight>
              </a:rPr>
              <a:t>Zone 63</a:t>
            </a:r>
            <a:r>
              <a:rPr lang="en-US" sz="1400" b="1" dirty="0"/>
              <a:t> </a:t>
            </a:r>
            <a:r>
              <a:rPr lang="en-US" sz="1400" dirty="0"/>
              <a:t>has been increasing</a:t>
            </a:r>
          </a:p>
          <a:p>
            <a:pPr marL="287338" indent="-287338">
              <a:buFont typeface="Arial" panose="020B0604020202020204" pitchFamily="34" charset="0"/>
              <a:buChar char="•"/>
            </a:pPr>
            <a:r>
              <a:rPr lang="en-US" sz="1400" dirty="0"/>
              <a:t>Almost half of the 2019 incidents are centered in Southwest/Southcentral Pompano Beach (Zone 52+63)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Zone 12C barely contributes to incidents</a:t>
            </a:r>
          </a:p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9727799-901F-43A1-93EF-F7103BEFA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3" y="86995"/>
            <a:ext cx="1012941" cy="9178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D63740-C172-495F-8928-825C7B9A258C}"/>
              </a:ext>
            </a:extLst>
          </p:cNvPr>
          <p:cNvSpPr txBox="1"/>
          <p:nvPr/>
        </p:nvSpPr>
        <p:spPr>
          <a:xfrm>
            <a:off x="6315405" y="4154762"/>
            <a:ext cx="5609009" cy="20928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Growth</a:t>
            </a:r>
          </a:p>
          <a:p>
            <a:pPr algn="ctr"/>
            <a:r>
              <a:rPr lang="en-US" sz="1600" u="sng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Growth rate for Zones </a:t>
            </a:r>
            <a:r>
              <a:rPr lang="en-US" sz="1400" b="1" dirty="0">
                <a:highlight>
                  <a:srgbClr val="B6992D"/>
                </a:highlight>
              </a:rPr>
              <a:t>52</a:t>
            </a:r>
            <a:r>
              <a:rPr lang="en-US" sz="1400" dirty="0"/>
              <a:t>, </a:t>
            </a:r>
            <a:r>
              <a:rPr lang="en-US" sz="1400" b="1" dirty="0">
                <a:highlight>
                  <a:srgbClr val="59A14F"/>
                </a:highlight>
              </a:rPr>
              <a:t>11</a:t>
            </a:r>
            <a:r>
              <a:rPr lang="en-US" sz="1400" dirty="0"/>
              <a:t> and </a:t>
            </a:r>
            <a:r>
              <a:rPr lang="en-US" sz="1400" b="1" dirty="0">
                <a:highlight>
                  <a:srgbClr val="C298B6"/>
                </a:highlight>
              </a:rPr>
              <a:t>12c</a:t>
            </a:r>
            <a:r>
              <a:rPr lang="en-US" sz="1400" dirty="0"/>
              <a:t> are relatively stable across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highlight>
                  <a:srgbClr val="499894"/>
                </a:highlight>
              </a:rPr>
              <a:t>Zone 103</a:t>
            </a:r>
            <a:r>
              <a:rPr lang="en-US" sz="1400" b="1" dirty="0"/>
              <a:t> </a:t>
            </a:r>
            <a:r>
              <a:rPr lang="en-US" sz="1400" dirty="0"/>
              <a:t>is the most variable (and thus least predictable) zone. </a:t>
            </a:r>
          </a:p>
          <a:p>
            <a:pPr marL="287338"/>
            <a:r>
              <a:rPr lang="en-US" sz="1400" dirty="0"/>
              <a:t>It is also the zone that saw the highest increase in incidents in 2015, with a 47% increase compared to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highlight>
                  <a:srgbClr val="79706E"/>
                </a:highlight>
              </a:rPr>
              <a:t>Zone 63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dirty="0"/>
              <a:t>has been consistently growing, with an average growth rate of 4.75% per year since 2016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D61B00-4FC6-4E13-87F0-934887A4F502}"/>
              </a:ext>
            </a:extLst>
          </p:cNvPr>
          <p:cNvSpPr txBox="1"/>
          <p:nvPr/>
        </p:nvSpPr>
        <p:spPr>
          <a:xfrm>
            <a:off x="6659524" y="186068"/>
            <a:ext cx="468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Distribution of Incidents throughout FD Zones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DE4017-B219-4878-816E-2B12AF0F2619}"/>
              </a:ext>
            </a:extLst>
          </p:cNvPr>
          <p:cNvGrpSpPr/>
          <p:nvPr/>
        </p:nvGrpSpPr>
        <p:grpSpPr>
          <a:xfrm>
            <a:off x="265028" y="1004889"/>
            <a:ext cx="4843261" cy="5710701"/>
            <a:chOff x="265028" y="1004889"/>
            <a:chExt cx="4843261" cy="571070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70F41E4-3FE2-460D-A92B-A347AF489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028" y="1397023"/>
              <a:ext cx="4843261" cy="531856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819BFE-BBC5-452A-A458-26A4E2BA1130}"/>
                </a:ext>
              </a:extLst>
            </p:cNvPr>
            <p:cNvSpPr txBox="1"/>
            <p:nvPr/>
          </p:nvSpPr>
          <p:spPr>
            <a:xfrm>
              <a:off x="730630" y="1004889"/>
              <a:ext cx="39120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Number of Incidents by Zone throughout Years</a:t>
              </a:r>
            </a:p>
            <a:p>
              <a:pPr algn="ctr"/>
              <a:r>
                <a:rPr lang="en-US" sz="1200" dirty="0"/>
                <a:t>(displays percent of total incidents for each Zone by Year)</a:t>
              </a:r>
            </a:p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7515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8901D02A-AEBA-422A-8B63-1DD85970061B}"/>
              </a:ext>
            </a:extLst>
          </p:cNvPr>
          <p:cNvGrpSpPr/>
          <p:nvPr/>
        </p:nvGrpSpPr>
        <p:grpSpPr>
          <a:xfrm>
            <a:off x="89403" y="932673"/>
            <a:ext cx="12006952" cy="2806487"/>
            <a:chOff x="91398" y="438103"/>
            <a:chExt cx="12006952" cy="280648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C841357-D3DB-4914-97E4-71EFC319AFBB}"/>
                </a:ext>
              </a:extLst>
            </p:cNvPr>
            <p:cNvGrpSpPr/>
            <p:nvPr/>
          </p:nvGrpSpPr>
          <p:grpSpPr>
            <a:xfrm>
              <a:off x="91398" y="440982"/>
              <a:ext cx="2937343" cy="2803608"/>
              <a:chOff x="91398" y="440982"/>
              <a:chExt cx="2937343" cy="2803608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3FE732F-660A-4486-95CF-39540B7F9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369" y="440982"/>
                <a:ext cx="2922372" cy="24913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6B6C76-7FCE-458C-B7BB-A4373DC89073}"/>
                  </a:ext>
                </a:extLst>
              </p:cNvPr>
              <p:cNvSpPr txBox="1"/>
              <p:nvPr/>
            </p:nvSpPr>
            <p:spPr>
              <a:xfrm>
                <a:off x="93935" y="2930563"/>
                <a:ext cx="2934806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2012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A130E88-A763-4114-B16A-8C11629381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398" y="2930563"/>
                <a:ext cx="1066978" cy="314027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E72A25F-935A-4FB1-8066-D4185AEF3F06}"/>
                </a:ext>
              </a:extLst>
            </p:cNvPr>
            <p:cNvGrpSpPr/>
            <p:nvPr/>
          </p:nvGrpSpPr>
          <p:grpSpPr>
            <a:xfrm>
              <a:off x="3148877" y="442739"/>
              <a:ext cx="2899117" cy="2778524"/>
              <a:chOff x="3148877" y="442739"/>
              <a:chExt cx="2899117" cy="277852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E60DC7C-E938-4EDA-9775-A452E8DE7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6639" y="442739"/>
                <a:ext cx="2891355" cy="2487825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9267BC6-F485-4061-B673-C45CFE13314F}"/>
                  </a:ext>
                </a:extLst>
              </p:cNvPr>
              <p:cNvSpPr txBox="1"/>
              <p:nvPr/>
            </p:nvSpPr>
            <p:spPr>
              <a:xfrm>
                <a:off x="3151415" y="2912150"/>
                <a:ext cx="2896432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2013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A0D20C07-3A12-4E4C-83F0-D200183675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8877" y="2916860"/>
                <a:ext cx="1065411" cy="304403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DAD34C3-75AC-47EC-8C40-6B7D6CC9C53E}"/>
                </a:ext>
              </a:extLst>
            </p:cNvPr>
            <p:cNvGrpSpPr/>
            <p:nvPr/>
          </p:nvGrpSpPr>
          <p:grpSpPr>
            <a:xfrm>
              <a:off x="6175449" y="442739"/>
              <a:ext cx="2942852" cy="2792228"/>
              <a:chOff x="6175449" y="442739"/>
              <a:chExt cx="2942852" cy="2792228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90B8ABF-49DA-4002-9A72-DCFFAFE64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5598" y="442739"/>
                <a:ext cx="2937343" cy="2487824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949934-23F0-4A53-BFF9-8C3AF24DA56E}"/>
                  </a:ext>
                </a:extLst>
              </p:cNvPr>
              <p:cNvSpPr txBox="1"/>
              <p:nvPr/>
            </p:nvSpPr>
            <p:spPr>
              <a:xfrm>
                <a:off x="6175596" y="2930563"/>
                <a:ext cx="2942705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2014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896261F8-C009-47A3-AFD4-DCB08D1BF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5449" y="2930563"/>
                <a:ext cx="1063665" cy="304404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76F223D-40A3-46BF-A86E-1E7F6A8207C8}"/>
                </a:ext>
              </a:extLst>
            </p:cNvPr>
            <p:cNvGrpSpPr/>
            <p:nvPr/>
          </p:nvGrpSpPr>
          <p:grpSpPr>
            <a:xfrm>
              <a:off x="9231361" y="438103"/>
              <a:ext cx="2866989" cy="2793758"/>
              <a:chOff x="9231361" y="438103"/>
              <a:chExt cx="2866989" cy="279375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7BF5853-C469-4DBA-B6C3-5EA1CB1B7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40976" y="438103"/>
                <a:ext cx="2857374" cy="2497097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29B0940-8C20-4FCD-AEE8-4B19F63EA8B3}"/>
                  </a:ext>
                </a:extLst>
              </p:cNvPr>
              <p:cNvSpPr txBox="1"/>
              <p:nvPr/>
            </p:nvSpPr>
            <p:spPr>
              <a:xfrm>
                <a:off x="9238153" y="2930563"/>
                <a:ext cx="2857374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2015</a:t>
                </a: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92E50A2-B77F-4085-81BD-A2DB9DEED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31361" y="2930562"/>
                <a:ext cx="1074042" cy="301299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80B24E8-A455-419F-84FA-A046BB69AD26}"/>
              </a:ext>
            </a:extLst>
          </p:cNvPr>
          <p:cNvGrpSpPr/>
          <p:nvPr/>
        </p:nvGrpSpPr>
        <p:grpSpPr>
          <a:xfrm>
            <a:off x="129257" y="3853590"/>
            <a:ext cx="11933486" cy="2792530"/>
            <a:chOff x="129257" y="3853590"/>
            <a:chExt cx="11933486" cy="279253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007C987-42A9-4DB1-9B55-5C737AACF2DB}"/>
                </a:ext>
              </a:extLst>
            </p:cNvPr>
            <p:cNvGrpSpPr/>
            <p:nvPr/>
          </p:nvGrpSpPr>
          <p:grpSpPr>
            <a:xfrm>
              <a:off x="129257" y="3853590"/>
              <a:ext cx="2866985" cy="2790551"/>
              <a:chOff x="129257" y="3853590"/>
              <a:chExt cx="2866985" cy="2790551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80DF2BB-CD7D-4687-8315-0EE383BA6B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6402"/>
              <a:stretch/>
            </p:blipFill>
            <p:spPr>
              <a:xfrm>
                <a:off x="138868" y="3853590"/>
                <a:ext cx="2857374" cy="2490681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71BAB9-C5CD-4080-AEA4-17CA53F4CB07}"/>
                  </a:ext>
                </a:extLst>
              </p:cNvPr>
              <p:cNvSpPr txBox="1"/>
              <p:nvPr/>
            </p:nvSpPr>
            <p:spPr>
              <a:xfrm>
                <a:off x="138866" y="6347566"/>
                <a:ext cx="2857375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2016</a:t>
                </a: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AB8A6A20-AF4C-4E73-B8CB-87100F751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257" y="6342842"/>
                <a:ext cx="1089581" cy="301299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00D74E5-32B7-4297-9B48-BCF6A2C108FD}"/>
                </a:ext>
              </a:extLst>
            </p:cNvPr>
            <p:cNvGrpSpPr/>
            <p:nvPr/>
          </p:nvGrpSpPr>
          <p:grpSpPr>
            <a:xfrm>
              <a:off x="3166431" y="3855018"/>
              <a:ext cx="2864572" cy="2764823"/>
              <a:chOff x="3166431" y="3855018"/>
              <a:chExt cx="2864572" cy="276482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523F50A-220E-4730-8DC0-17CA216845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3415"/>
              <a:stretch/>
            </p:blipFill>
            <p:spPr>
              <a:xfrm>
                <a:off x="3173629" y="3855018"/>
                <a:ext cx="2857374" cy="248782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0028D4C-C24E-4C3B-B647-0B6A2BB5044D}"/>
                  </a:ext>
                </a:extLst>
              </p:cNvPr>
              <p:cNvSpPr txBox="1"/>
              <p:nvPr/>
            </p:nvSpPr>
            <p:spPr>
              <a:xfrm>
                <a:off x="3173629" y="6342842"/>
                <a:ext cx="2857374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2017</a:t>
                </a: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F63A05A2-5805-49F6-AD5C-731CA8803F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66431" y="6340097"/>
                <a:ext cx="1030301" cy="276999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92700BD-E671-4B55-AD94-BC9A7F8A9F62}"/>
                </a:ext>
              </a:extLst>
            </p:cNvPr>
            <p:cNvGrpSpPr/>
            <p:nvPr/>
          </p:nvGrpSpPr>
          <p:grpSpPr>
            <a:xfrm>
              <a:off x="6215582" y="3855019"/>
              <a:ext cx="2857374" cy="2791101"/>
              <a:chOff x="6215582" y="3855019"/>
              <a:chExt cx="2857374" cy="279110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12B0531-E60F-4CF1-91C1-43270B53BF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3044"/>
              <a:stretch/>
            </p:blipFill>
            <p:spPr>
              <a:xfrm>
                <a:off x="6215582" y="3855019"/>
                <a:ext cx="2857374" cy="2487823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B73724-4629-4849-901E-DF8F0C454B24}"/>
                  </a:ext>
                </a:extLst>
              </p:cNvPr>
              <p:cNvSpPr txBox="1"/>
              <p:nvPr/>
            </p:nvSpPr>
            <p:spPr>
              <a:xfrm>
                <a:off x="6215582" y="6342842"/>
                <a:ext cx="2857374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2018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DF2382D-4517-4F74-97C9-383081C81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15582" y="6344821"/>
                <a:ext cx="1120685" cy="301299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2394BD7-0A12-4EFC-B09A-FADE055439D6}"/>
                </a:ext>
              </a:extLst>
            </p:cNvPr>
            <p:cNvGrpSpPr/>
            <p:nvPr/>
          </p:nvGrpSpPr>
          <p:grpSpPr>
            <a:xfrm>
              <a:off x="9276583" y="3855018"/>
              <a:ext cx="2786160" cy="2762604"/>
              <a:chOff x="9276583" y="3855018"/>
              <a:chExt cx="2786160" cy="2762604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64308E-2BF7-42AA-8CBB-17F3518633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2492"/>
              <a:stretch/>
            </p:blipFill>
            <p:spPr>
              <a:xfrm>
                <a:off x="9276583" y="3855018"/>
                <a:ext cx="2786160" cy="2487825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AF3E29-EBD4-4ABB-A9D0-B77F26331F00}"/>
                  </a:ext>
                </a:extLst>
              </p:cNvPr>
              <p:cNvSpPr txBox="1"/>
              <p:nvPr/>
            </p:nvSpPr>
            <p:spPr>
              <a:xfrm>
                <a:off x="9276583" y="6340623"/>
                <a:ext cx="2786160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2019</a:t>
                </a: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78E28E6-C46A-4C14-895D-D2B80A17B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76583" y="6340096"/>
                <a:ext cx="1046444" cy="277000"/>
              </a:xfrm>
              <a:prstGeom prst="rect">
                <a:avLst/>
              </a:prstGeom>
            </p:spPr>
          </p:pic>
        </p:grp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0A234892-0C8F-411E-937E-877B43CFC5D5}"/>
              </a:ext>
            </a:extLst>
          </p:cNvPr>
          <p:cNvSpPr/>
          <p:nvPr/>
        </p:nvSpPr>
        <p:spPr>
          <a:xfrm>
            <a:off x="0" y="-14414"/>
            <a:ext cx="12192000" cy="765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618A21-A114-4656-BB45-D687F52408C9}"/>
              </a:ext>
            </a:extLst>
          </p:cNvPr>
          <p:cNvSpPr txBox="1"/>
          <p:nvPr/>
        </p:nvSpPr>
        <p:spPr>
          <a:xfrm>
            <a:off x="60094" y="80667"/>
            <a:ext cx="1207697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Incident Volume by Zone throughout Years</a:t>
            </a:r>
          </a:p>
          <a:p>
            <a:pPr algn="ctr"/>
            <a:r>
              <a:rPr lang="en-US" sz="1200" dirty="0"/>
              <a:t>(darker red indicates higher volume)</a:t>
            </a:r>
            <a:r>
              <a:rPr lang="en-US" dirty="0"/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C7EF38-B111-4BE9-985B-E6145B046DBE}"/>
              </a:ext>
            </a:extLst>
          </p:cNvPr>
          <p:cNvSpPr txBox="1"/>
          <p:nvPr/>
        </p:nvSpPr>
        <p:spPr>
          <a:xfrm flipH="1">
            <a:off x="10044967" y="2193466"/>
            <a:ext cx="523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5F7DFF-2ACA-4446-922F-37072DDDBEA7}"/>
              </a:ext>
            </a:extLst>
          </p:cNvPr>
          <p:cNvSpPr txBox="1"/>
          <p:nvPr/>
        </p:nvSpPr>
        <p:spPr>
          <a:xfrm>
            <a:off x="11223650" y="1782067"/>
            <a:ext cx="523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1D9608A-98AE-4B2C-BBF9-2A1FCCC62A02}"/>
              </a:ext>
            </a:extLst>
          </p:cNvPr>
          <p:cNvSpPr txBox="1"/>
          <p:nvPr/>
        </p:nvSpPr>
        <p:spPr>
          <a:xfrm>
            <a:off x="10764728" y="2387002"/>
            <a:ext cx="600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0392F17-E492-4BBF-A016-04E9F254090A}"/>
              </a:ext>
            </a:extLst>
          </p:cNvPr>
          <p:cNvSpPr txBox="1"/>
          <p:nvPr/>
        </p:nvSpPr>
        <p:spPr>
          <a:xfrm>
            <a:off x="10245343" y="1360950"/>
            <a:ext cx="845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E4D2F2E-5B69-478F-BD8D-8C2872377532}"/>
              </a:ext>
            </a:extLst>
          </p:cNvPr>
          <p:cNvSpPr txBox="1"/>
          <p:nvPr/>
        </p:nvSpPr>
        <p:spPr>
          <a:xfrm>
            <a:off x="11254212" y="1086781"/>
            <a:ext cx="596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103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1C55D45-E564-4182-8EF9-A917B579FE4E}"/>
              </a:ext>
            </a:extLst>
          </p:cNvPr>
          <p:cNvSpPr txBox="1"/>
          <p:nvPr/>
        </p:nvSpPr>
        <p:spPr>
          <a:xfrm flipH="1">
            <a:off x="11482281" y="2282545"/>
            <a:ext cx="76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11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B08BE0B-66A1-470D-8C69-4A1CB22EF68C}"/>
              </a:ext>
            </a:extLst>
          </p:cNvPr>
          <p:cNvGrpSpPr/>
          <p:nvPr/>
        </p:nvGrpSpPr>
        <p:grpSpPr>
          <a:xfrm>
            <a:off x="957276" y="1083951"/>
            <a:ext cx="2189804" cy="2013159"/>
            <a:chOff x="957276" y="1083951"/>
            <a:chExt cx="2189804" cy="201315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D22F73-18CF-48B1-8F9C-6DA742A56024}"/>
                </a:ext>
              </a:extLst>
            </p:cNvPr>
            <p:cNvSpPr txBox="1"/>
            <p:nvPr/>
          </p:nvSpPr>
          <p:spPr>
            <a:xfrm flipH="1">
              <a:off x="957276" y="2193466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FD88B36-E2CF-4FEA-8846-71B277C64B34}"/>
                </a:ext>
              </a:extLst>
            </p:cNvPr>
            <p:cNvSpPr txBox="1"/>
            <p:nvPr/>
          </p:nvSpPr>
          <p:spPr>
            <a:xfrm>
              <a:off x="2126512" y="1782579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9379F1E-AED0-4E11-A5A9-4247BBB1A650}"/>
                </a:ext>
              </a:extLst>
            </p:cNvPr>
            <p:cNvSpPr txBox="1"/>
            <p:nvPr/>
          </p:nvSpPr>
          <p:spPr>
            <a:xfrm>
              <a:off x="1653035" y="2401974"/>
              <a:ext cx="600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63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851CED8-34B4-4460-B5BC-8CFF25182B24}"/>
                </a:ext>
              </a:extLst>
            </p:cNvPr>
            <p:cNvSpPr txBox="1"/>
            <p:nvPr/>
          </p:nvSpPr>
          <p:spPr>
            <a:xfrm>
              <a:off x="1144851" y="1360952"/>
              <a:ext cx="8452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2FA56A3-D174-4062-874F-21280898F46E}"/>
                </a:ext>
              </a:extLst>
            </p:cNvPr>
            <p:cNvSpPr txBox="1"/>
            <p:nvPr/>
          </p:nvSpPr>
          <p:spPr>
            <a:xfrm>
              <a:off x="2089668" y="1083951"/>
              <a:ext cx="5968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103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2D1AC86-872D-4C00-B5EB-706CA199B3BF}"/>
                </a:ext>
              </a:extLst>
            </p:cNvPr>
            <p:cNvSpPr txBox="1"/>
            <p:nvPr/>
          </p:nvSpPr>
          <p:spPr>
            <a:xfrm flipH="1">
              <a:off x="2386852" y="2224020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56C3874-8D8C-4330-88C9-71A29974DE0B}"/>
                </a:ext>
              </a:extLst>
            </p:cNvPr>
            <p:cNvSpPr txBox="1"/>
            <p:nvPr/>
          </p:nvSpPr>
          <p:spPr>
            <a:xfrm>
              <a:off x="2328246" y="2820111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12C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5E072AE-5B98-45CD-BF0D-E239D4C0AC7B}"/>
              </a:ext>
            </a:extLst>
          </p:cNvPr>
          <p:cNvGrpSpPr/>
          <p:nvPr/>
        </p:nvGrpSpPr>
        <p:grpSpPr>
          <a:xfrm>
            <a:off x="897940" y="4267549"/>
            <a:ext cx="2208109" cy="2039714"/>
            <a:chOff x="897940" y="4267549"/>
            <a:chExt cx="2208109" cy="203971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4882A2C-3F74-453B-92ED-76C4868C0FB9}"/>
                </a:ext>
              </a:extLst>
            </p:cNvPr>
            <p:cNvSpPr txBox="1"/>
            <p:nvPr/>
          </p:nvSpPr>
          <p:spPr>
            <a:xfrm flipH="1">
              <a:off x="897940" y="5423991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FF23B58-8C90-4521-AB23-B6ECD8EE76AC}"/>
                </a:ext>
              </a:extLst>
            </p:cNvPr>
            <p:cNvSpPr txBox="1"/>
            <p:nvPr/>
          </p:nvSpPr>
          <p:spPr>
            <a:xfrm>
              <a:off x="2126511" y="4960430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7B17314-9BA9-44EA-965C-9656D92C64DF}"/>
                </a:ext>
              </a:extLst>
            </p:cNvPr>
            <p:cNvSpPr txBox="1"/>
            <p:nvPr/>
          </p:nvSpPr>
          <p:spPr>
            <a:xfrm>
              <a:off x="1640677" y="5583781"/>
              <a:ext cx="600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63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DAF6EAA-8CEB-403E-A1AB-AE13EED5DB83}"/>
                </a:ext>
              </a:extLst>
            </p:cNvPr>
            <p:cNvSpPr txBox="1"/>
            <p:nvPr/>
          </p:nvSpPr>
          <p:spPr>
            <a:xfrm>
              <a:off x="1095801" y="4487316"/>
              <a:ext cx="8452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0A3C4C5-3816-4B13-ACDB-65B489A1A9F6}"/>
                </a:ext>
              </a:extLst>
            </p:cNvPr>
            <p:cNvSpPr txBox="1"/>
            <p:nvPr/>
          </p:nvSpPr>
          <p:spPr>
            <a:xfrm>
              <a:off x="2089668" y="4267549"/>
              <a:ext cx="5968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103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B487B4C-13E6-4A32-AFDC-B22C7C417446}"/>
                </a:ext>
              </a:extLst>
            </p:cNvPr>
            <p:cNvSpPr txBox="1"/>
            <p:nvPr/>
          </p:nvSpPr>
          <p:spPr>
            <a:xfrm flipH="1">
              <a:off x="2345821" y="5422109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310F1C7-35E0-466C-810D-251AEAD35BD6}"/>
                </a:ext>
              </a:extLst>
            </p:cNvPr>
            <p:cNvSpPr txBox="1"/>
            <p:nvPr/>
          </p:nvSpPr>
          <p:spPr>
            <a:xfrm>
              <a:off x="2284659" y="6030264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12C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E4CA4E3-5139-410D-987A-C23753384248}"/>
              </a:ext>
            </a:extLst>
          </p:cNvPr>
          <p:cNvGrpSpPr/>
          <p:nvPr/>
        </p:nvGrpSpPr>
        <p:grpSpPr>
          <a:xfrm>
            <a:off x="3993983" y="1082240"/>
            <a:ext cx="2200877" cy="2053953"/>
            <a:chOff x="3993983" y="1082240"/>
            <a:chExt cx="2200877" cy="205395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0FB10-9410-4F56-9500-302A8A3995C2}"/>
                </a:ext>
              </a:extLst>
            </p:cNvPr>
            <p:cNvSpPr txBox="1"/>
            <p:nvPr/>
          </p:nvSpPr>
          <p:spPr>
            <a:xfrm flipH="1">
              <a:off x="3993983" y="2193466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52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FD8FA75-10DF-4A21-84B1-378E66179420}"/>
                </a:ext>
              </a:extLst>
            </p:cNvPr>
            <p:cNvSpPr txBox="1"/>
            <p:nvPr/>
          </p:nvSpPr>
          <p:spPr>
            <a:xfrm>
              <a:off x="5218814" y="1782067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783142E-3454-484D-9ACF-C8BD2945E761}"/>
                </a:ext>
              </a:extLst>
            </p:cNvPr>
            <p:cNvSpPr txBox="1"/>
            <p:nvPr/>
          </p:nvSpPr>
          <p:spPr>
            <a:xfrm>
              <a:off x="4701943" y="2387004"/>
              <a:ext cx="600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E8A938E-3B18-4F72-B0F8-680E26016D37}"/>
                </a:ext>
              </a:extLst>
            </p:cNvPr>
            <p:cNvSpPr txBox="1"/>
            <p:nvPr/>
          </p:nvSpPr>
          <p:spPr>
            <a:xfrm>
              <a:off x="4196732" y="1326459"/>
              <a:ext cx="8452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1CA58EE-C6A6-4C3A-A89C-E5A8283F3B52}"/>
                </a:ext>
              </a:extLst>
            </p:cNvPr>
            <p:cNvSpPr txBox="1"/>
            <p:nvPr/>
          </p:nvSpPr>
          <p:spPr>
            <a:xfrm>
              <a:off x="5200782" y="1082240"/>
              <a:ext cx="5968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B6BB05F-DCC1-4AEF-97AE-4C79B13A02C2}"/>
                </a:ext>
              </a:extLst>
            </p:cNvPr>
            <p:cNvSpPr txBox="1"/>
            <p:nvPr/>
          </p:nvSpPr>
          <p:spPr>
            <a:xfrm flipH="1">
              <a:off x="5434632" y="2232389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758BD0F-360F-4B8E-825E-59CC1B9E2754}"/>
                </a:ext>
              </a:extLst>
            </p:cNvPr>
            <p:cNvSpPr txBox="1"/>
            <p:nvPr/>
          </p:nvSpPr>
          <p:spPr>
            <a:xfrm>
              <a:off x="5393547" y="2859194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12C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97F53A2-7B79-413E-AEA2-5E27A51D5035}"/>
              </a:ext>
            </a:extLst>
          </p:cNvPr>
          <p:cNvGrpSpPr/>
          <p:nvPr/>
        </p:nvGrpSpPr>
        <p:grpSpPr>
          <a:xfrm>
            <a:off x="7074705" y="1055271"/>
            <a:ext cx="2185688" cy="2104013"/>
            <a:chOff x="7074705" y="1055271"/>
            <a:chExt cx="2185688" cy="210401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7FEED55-95ED-4F24-A10B-5513A6C6A495}"/>
                </a:ext>
              </a:extLst>
            </p:cNvPr>
            <p:cNvSpPr txBox="1"/>
            <p:nvPr/>
          </p:nvSpPr>
          <p:spPr>
            <a:xfrm flipH="1">
              <a:off x="7074705" y="2194151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C640B1-0C9C-4A3C-BFC4-396E64409025}"/>
                </a:ext>
              </a:extLst>
            </p:cNvPr>
            <p:cNvSpPr txBox="1"/>
            <p:nvPr/>
          </p:nvSpPr>
          <p:spPr>
            <a:xfrm>
              <a:off x="8286307" y="1782067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524772B-94F9-4706-8848-D1EA050F16FB}"/>
                </a:ext>
              </a:extLst>
            </p:cNvPr>
            <p:cNvSpPr txBox="1"/>
            <p:nvPr/>
          </p:nvSpPr>
          <p:spPr>
            <a:xfrm>
              <a:off x="7824683" y="2387003"/>
              <a:ext cx="600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63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383CEB2-C5E8-4D8C-BBAD-12EB73DDED7F}"/>
                </a:ext>
              </a:extLst>
            </p:cNvPr>
            <p:cNvSpPr txBox="1"/>
            <p:nvPr/>
          </p:nvSpPr>
          <p:spPr>
            <a:xfrm>
              <a:off x="7279807" y="1360951"/>
              <a:ext cx="8452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5529EF3-CA1E-496E-8DF7-0703A780D020}"/>
                </a:ext>
              </a:extLst>
            </p:cNvPr>
            <p:cNvSpPr txBox="1"/>
            <p:nvPr/>
          </p:nvSpPr>
          <p:spPr>
            <a:xfrm>
              <a:off x="8286307" y="1055271"/>
              <a:ext cx="5968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103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E33C5B5-8293-41B4-8F21-88B19FE352EB}"/>
                </a:ext>
              </a:extLst>
            </p:cNvPr>
            <p:cNvSpPr txBox="1"/>
            <p:nvPr/>
          </p:nvSpPr>
          <p:spPr>
            <a:xfrm flipH="1">
              <a:off x="8500165" y="2263474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2066E92-E417-4E18-88C9-4C06092E0B67}"/>
                </a:ext>
              </a:extLst>
            </p:cNvPr>
            <p:cNvSpPr txBox="1"/>
            <p:nvPr/>
          </p:nvSpPr>
          <p:spPr>
            <a:xfrm>
              <a:off x="8421805" y="2882285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12C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8521742A-649E-45CD-9D59-C5B08A364DEF}"/>
              </a:ext>
            </a:extLst>
          </p:cNvPr>
          <p:cNvSpPr txBox="1"/>
          <p:nvPr/>
        </p:nvSpPr>
        <p:spPr>
          <a:xfrm>
            <a:off x="11403501" y="2886826"/>
            <a:ext cx="76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12C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784A2AF-AB0A-4FF6-93CB-392F6FA55B0C}"/>
              </a:ext>
            </a:extLst>
          </p:cNvPr>
          <p:cNvGrpSpPr/>
          <p:nvPr/>
        </p:nvGrpSpPr>
        <p:grpSpPr>
          <a:xfrm>
            <a:off x="3993982" y="4348596"/>
            <a:ext cx="2134468" cy="1998970"/>
            <a:chOff x="3993982" y="4348596"/>
            <a:chExt cx="2134468" cy="199897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D1A7401-1769-4791-BA3F-D0B3A99C24FD}"/>
                </a:ext>
              </a:extLst>
            </p:cNvPr>
            <p:cNvSpPr txBox="1"/>
            <p:nvPr/>
          </p:nvSpPr>
          <p:spPr>
            <a:xfrm flipH="1">
              <a:off x="3993982" y="5422109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8FA8589-54E3-4D80-B4C5-8C76174D9AD5}"/>
                </a:ext>
              </a:extLst>
            </p:cNvPr>
            <p:cNvSpPr txBox="1"/>
            <p:nvPr/>
          </p:nvSpPr>
          <p:spPr>
            <a:xfrm>
              <a:off x="5170968" y="4960430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9C00A45-AC28-4417-9B3C-D3047B3ACE6F}"/>
                </a:ext>
              </a:extLst>
            </p:cNvPr>
            <p:cNvSpPr txBox="1"/>
            <p:nvPr/>
          </p:nvSpPr>
          <p:spPr>
            <a:xfrm>
              <a:off x="4701943" y="5583780"/>
              <a:ext cx="600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63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21A53F-1390-43D0-9D7C-064F13C8BC98}"/>
                </a:ext>
              </a:extLst>
            </p:cNvPr>
            <p:cNvSpPr txBox="1"/>
            <p:nvPr/>
          </p:nvSpPr>
          <p:spPr>
            <a:xfrm>
              <a:off x="4170170" y="4566523"/>
              <a:ext cx="8452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5CE05F-933A-4627-B37E-57767CF0B2B1}"/>
                </a:ext>
              </a:extLst>
            </p:cNvPr>
            <p:cNvSpPr txBox="1"/>
            <p:nvPr/>
          </p:nvSpPr>
          <p:spPr>
            <a:xfrm>
              <a:off x="5097283" y="4348596"/>
              <a:ext cx="5968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103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36F3C5E-9525-4C78-ABAC-0A49C06ABC9A}"/>
                </a:ext>
              </a:extLst>
            </p:cNvPr>
            <p:cNvSpPr txBox="1"/>
            <p:nvPr/>
          </p:nvSpPr>
          <p:spPr>
            <a:xfrm flipH="1">
              <a:off x="5368222" y="5457854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B3A2282-A43F-4C6C-854A-5C97CD636F0A}"/>
                </a:ext>
              </a:extLst>
            </p:cNvPr>
            <p:cNvSpPr txBox="1"/>
            <p:nvPr/>
          </p:nvSpPr>
          <p:spPr>
            <a:xfrm>
              <a:off x="5332651" y="6070567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12C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E49C1B7-2402-45A5-8DCB-6DC86EB88C35}"/>
              </a:ext>
            </a:extLst>
          </p:cNvPr>
          <p:cNvGrpSpPr/>
          <p:nvPr/>
        </p:nvGrpSpPr>
        <p:grpSpPr>
          <a:xfrm>
            <a:off x="6978678" y="4336631"/>
            <a:ext cx="2191567" cy="1976698"/>
            <a:chOff x="6978678" y="4336631"/>
            <a:chExt cx="2191567" cy="197669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DED1322-23D4-473B-8CDA-6D6270BCCE23}"/>
                </a:ext>
              </a:extLst>
            </p:cNvPr>
            <p:cNvSpPr txBox="1"/>
            <p:nvPr/>
          </p:nvSpPr>
          <p:spPr>
            <a:xfrm flipH="1">
              <a:off x="6978678" y="5422109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52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42E447F-821D-4B3E-BF12-D22CF7032678}"/>
                </a:ext>
              </a:extLst>
            </p:cNvPr>
            <p:cNvSpPr txBox="1"/>
            <p:nvPr/>
          </p:nvSpPr>
          <p:spPr>
            <a:xfrm>
              <a:off x="8185298" y="4960430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A96B777-88A9-4AB2-88DA-E2437AA867B6}"/>
                </a:ext>
              </a:extLst>
            </p:cNvPr>
            <p:cNvSpPr txBox="1"/>
            <p:nvPr/>
          </p:nvSpPr>
          <p:spPr>
            <a:xfrm>
              <a:off x="7696694" y="5583779"/>
              <a:ext cx="600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63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EBC1144-78B8-44B2-ABAA-AE33EE3E8D60}"/>
                </a:ext>
              </a:extLst>
            </p:cNvPr>
            <p:cNvSpPr txBox="1"/>
            <p:nvPr/>
          </p:nvSpPr>
          <p:spPr>
            <a:xfrm>
              <a:off x="7175205" y="4540579"/>
              <a:ext cx="8452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20355A1-8A86-4715-8B41-0A608918FE22}"/>
                </a:ext>
              </a:extLst>
            </p:cNvPr>
            <p:cNvSpPr txBox="1"/>
            <p:nvPr/>
          </p:nvSpPr>
          <p:spPr>
            <a:xfrm>
              <a:off x="8111613" y="4336631"/>
              <a:ext cx="5968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103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817EB62-CEB0-4928-B408-7B8086F8D4D1}"/>
                </a:ext>
              </a:extLst>
            </p:cNvPr>
            <p:cNvSpPr txBox="1"/>
            <p:nvPr/>
          </p:nvSpPr>
          <p:spPr>
            <a:xfrm flipH="1">
              <a:off x="8410017" y="5441924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72C920-C9FB-4592-8D34-84D4C128F02F}"/>
                </a:ext>
              </a:extLst>
            </p:cNvPr>
            <p:cNvSpPr txBox="1"/>
            <p:nvPr/>
          </p:nvSpPr>
          <p:spPr>
            <a:xfrm>
              <a:off x="8361373" y="6036330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12C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FE08457-5F58-4590-BD27-FEF9961151D1}"/>
              </a:ext>
            </a:extLst>
          </p:cNvPr>
          <p:cNvGrpSpPr/>
          <p:nvPr/>
        </p:nvGrpSpPr>
        <p:grpSpPr>
          <a:xfrm>
            <a:off x="10044967" y="4362672"/>
            <a:ext cx="2152128" cy="1944590"/>
            <a:chOff x="10044967" y="4362672"/>
            <a:chExt cx="2152128" cy="194459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F7D5A4C-B3CC-4421-9DFE-A074B42851A0}"/>
                </a:ext>
              </a:extLst>
            </p:cNvPr>
            <p:cNvSpPr txBox="1"/>
            <p:nvPr/>
          </p:nvSpPr>
          <p:spPr>
            <a:xfrm flipH="1">
              <a:off x="10044967" y="5422109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65BED9-8504-426E-950C-6A7855026F09}"/>
                </a:ext>
              </a:extLst>
            </p:cNvPr>
            <p:cNvSpPr txBox="1"/>
            <p:nvPr/>
          </p:nvSpPr>
          <p:spPr>
            <a:xfrm>
              <a:off x="11223650" y="4960429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4BA875-4B75-4EC1-9D91-5A3299B6C5EC}"/>
                </a:ext>
              </a:extLst>
            </p:cNvPr>
            <p:cNvSpPr txBox="1"/>
            <p:nvPr/>
          </p:nvSpPr>
          <p:spPr>
            <a:xfrm>
              <a:off x="10747381" y="5580424"/>
              <a:ext cx="600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63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B8A1B35-AD07-49F3-9B62-E81A75785E72}"/>
                </a:ext>
              </a:extLst>
            </p:cNvPr>
            <p:cNvSpPr txBox="1"/>
            <p:nvPr/>
          </p:nvSpPr>
          <p:spPr>
            <a:xfrm>
              <a:off x="10245342" y="4540578"/>
              <a:ext cx="8452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9ECB875-9A7C-4F9E-9482-A995AA59645D}"/>
                </a:ext>
              </a:extLst>
            </p:cNvPr>
            <p:cNvSpPr txBox="1"/>
            <p:nvPr/>
          </p:nvSpPr>
          <p:spPr>
            <a:xfrm>
              <a:off x="11186807" y="4362672"/>
              <a:ext cx="5968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A0DE7C7-C184-4D17-A9C7-FA096A534032}"/>
                </a:ext>
              </a:extLst>
            </p:cNvPr>
            <p:cNvSpPr txBox="1"/>
            <p:nvPr/>
          </p:nvSpPr>
          <p:spPr>
            <a:xfrm flipH="1">
              <a:off x="11436867" y="5471747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386FA84-78AB-4948-9EFB-11E11FC732F0}"/>
                </a:ext>
              </a:extLst>
            </p:cNvPr>
            <p:cNvSpPr txBox="1"/>
            <p:nvPr/>
          </p:nvSpPr>
          <p:spPr>
            <a:xfrm>
              <a:off x="11400380" y="6030263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4755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1CE67-28BC-4958-9B09-04587B76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Calls by Incident Type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5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34B934-4F72-40D6-9959-455F72F7D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12" y="675168"/>
            <a:ext cx="5624677" cy="60286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B71AD9-9C45-440F-B655-E90F1C8D4725}"/>
              </a:ext>
            </a:extLst>
          </p:cNvPr>
          <p:cNvSpPr/>
          <p:nvPr/>
        </p:nvSpPr>
        <p:spPr>
          <a:xfrm>
            <a:off x="6002079" y="0"/>
            <a:ext cx="6189919" cy="6858000"/>
          </a:xfrm>
          <a:prstGeom prst="rect">
            <a:avLst/>
          </a:prstGeom>
          <a:solidFill>
            <a:srgbClr val="F2F2F2">
              <a:alpha val="36863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6CD44-ABB2-4493-8BCD-2CABDA4E1C07}"/>
              </a:ext>
            </a:extLst>
          </p:cNvPr>
          <p:cNvSpPr txBox="1"/>
          <p:nvPr/>
        </p:nvSpPr>
        <p:spPr>
          <a:xfrm>
            <a:off x="6752559" y="186068"/>
            <a:ext cx="468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Call volume based on Incident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37F62-805E-4A7E-BD1C-6BFF88E0F89F}"/>
              </a:ext>
            </a:extLst>
          </p:cNvPr>
          <p:cNvSpPr txBox="1"/>
          <p:nvPr/>
        </p:nvSpPr>
        <p:spPr>
          <a:xfrm>
            <a:off x="6396639" y="723013"/>
            <a:ext cx="5400799" cy="41242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Key Insights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Medical/Rescues consistently account for around three quarters of all incidents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Incidents labelled ‘Other’ are contributing more and more to the total number of incidents each year. Good to classify further to understand trends, and better train workforce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Fires constitute a small amount of total incidents per year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Important to take into consideration distribution of incident type when planning educational sessions, to tailor based on what incidents are affecting population the most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Would be interesting to see how population demographics influence distribution of incident type between various cities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7CA07B-1093-400A-B208-BEF786D2B76C}"/>
              </a:ext>
            </a:extLst>
          </p:cNvPr>
          <p:cNvSpPr txBox="1"/>
          <p:nvPr/>
        </p:nvSpPr>
        <p:spPr>
          <a:xfrm>
            <a:off x="680917" y="277101"/>
            <a:ext cx="4724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Total Calls by Incident Type throughout Years</a:t>
            </a:r>
          </a:p>
          <a:p>
            <a:pPr algn="ctr"/>
            <a:r>
              <a:rPr lang="en-US" sz="1200" dirty="0"/>
              <a:t>(displays percent of total incidents for each Incident Type by Year)</a:t>
            </a:r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0105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052D0E8-5725-42F1-BA8A-2E793289A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693455" cy="1511306"/>
          </a:xfrm>
          <a:custGeom>
            <a:avLst/>
            <a:gdLst>
              <a:gd name="connsiteX0" fmla="*/ 2147981 w 6693455"/>
              <a:gd name="connsiteY0" fmla="*/ 0 h 1511306"/>
              <a:gd name="connsiteX1" fmla="*/ 6693455 w 6693455"/>
              <a:gd name="connsiteY1" fmla="*/ 0 h 1511306"/>
              <a:gd name="connsiteX2" fmla="*/ 5995838 w 6693455"/>
              <a:gd name="connsiteY2" fmla="*/ 1511301 h 1511306"/>
              <a:gd name="connsiteX3" fmla="*/ 2147982 w 6693455"/>
              <a:gd name="connsiteY3" fmla="*/ 1511301 h 1511306"/>
              <a:gd name="connsiteX4" fmla="*/ 2147982 w 6693455"/>
              <a:gd name="connsiteY4" fmla="*/ 1511304 h 1511306"/>
              <a:gd name="connsiteX5" fmla="*/ 680261 w 6693455"/>
              <a:gd name="connsiteY5" fmla="*/ 1511304 h 1511306"/>
              <a:gd name="connsiteX6" fmla="*/ 680261 w 6693455"/>
              <a:gd name="connsiteY6" fmla="*/ 1511306 h 1511306"/>
              <a:gd name="connsiteX7" fmla="*/ 0 w 6693455"/>
              <a:gd name="connsiteY7" fmla="*/ 1511306 h 1511306"/>
              <a:gd name="connsiteX8" fmla="*/ 0 w 6693455"/>
              <a:gd name="connsiteY8" fmla="*/ 2 h 1511306"/>
              <a:gd name="connsiteX9" fmla="*/ 680261 w 6693455"/>
              <a:gd name="connsiteY9" fmla="*/ 2 h 1511306"/>
              <a:gd name="connsiteX10" fmla="*/ 680261 w 6693455"/>
              <a:gd name="connsiteY10" fmla="*/ 2544 h 1511306"/>
              <a:gd name="connsiteX11" fmla="*/ 2147981 w 6693455"/>
              <a:gd name="connsiteY11" fmla="*/ 2544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93455" h="1511306">
                <a:moveTo>
                  <a:pt x="2147981" y="0"/>
                </a:moveTo>
                <a:lnTo>
                  <a:pt x="6693455" y="0"/>
                </a:lnTo>
                <a:lnTo>
                  <a:pt x="5995838" y="1511301"/>
                </a:lnTo>
                <a:lnTo>
                  <a:pt x="2147982" y="1511301"/>
                </a:lnTo>
                <a:lnTo>
                  <a:pt x="2147982" y="1511304"/>
                </a:lnTo>
                <a:lnTo>
                  <a:pt x="680261" y="1511304"/>
                </a:lnTo>
                <a:lnTo>
                  <a:pt x="680261" y="1511306"/>
                </a:lnTo>
                <a:lnTo>
                  <a:pt x="0" y="1511306"/>
                </a:lnTo>
                <a:lnTo>
                  <a:pt x="0" y="2"/>
                </a:lnTo>
                <a:lnTo>
                  <a:pt x="680261" y="2"/>
                </a:lnTo>
                <a:lnTo>
                  <a:pt x="680261" y="2544"/>
                </a:lnTo>
                <a:lnTo>
                  <a:pt x="2147981" y="254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1C81BFC-A665-4DFF-AFE8-B85ACB3E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1169A-6F18-4C0A-A5D8-AE7FC232F5D6}"/>
              </a:ext>
            </a:extLst>
          </p:cNvPr>
          <p:cNvSpPr txBox="1"/>
          <p:nvPr/>
        </p:nvSpPr>
        <p:spPr>
          <a:xfrm>
            <a:off x="314341" y="2033820"/>
            <a:ext cx="3339353" cy="4564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The 3 years with the least amount of fire incidents (2012, 2014, and 2015) were also the years that a higher amount of property was lost due to fire, compared to its value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Property loss to value ratio has been declining in recent years (despite higher occurrences of fires), suggesting strong effectiveness at combating fires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C94B1-5E2F-4151-B98D-A102ADE26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878" y="0"/>
            <a:ext cx="6073781" cy="5982675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916379-324D-4F15-95DC-4D0BCB50D4E0}"/>
              </a:ext>
            </a:extLst>
          </p:cNvPr>
          <p:cNvSpPr txBox="1"/>
          <p:nvPr/>
        </p:nvSpPr>
        <p:spPr>
          <a:xfrm>
            <a:off x="89648" y="385403"/>
            <a:ext cx="49714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Fires</a:t>
            </a:r>
          </a:p>
          <a:p>
            <a:r>
              <a:rPr lang="en-US" sz="1400" b="1" dirty="0"/>
              <a:t>Analysis of incidents volume and property loss to value ratio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D18C8A-B79A-4367-9211-A95C955D035D}"/>
              </a:ext>
            </a:extLst>
          </p:cNvPr>
          <p:cNvGrpSpPr/>
          <p:nvPr/>
        </p:nvGrpSpPr>
        <p:grpSpPr>
          <a:xfrm>
            <a:off x="6096000" y="5982675"/>
            <a:ext cx="4393474" cy="828250"/>
            <a:chOff x="6644031" y="5982675"/>
            <a:chExt cx="4393474" cy="8282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9A52CDD-880A-4C98-83D9-218C4EDCA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4031" y="5982675"/>
              <a:ext cx="4393474" cy="8282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9966A1-27FF-44AF-9E7F-761EA045F9B4}"/>
                </a:ext>
              </a:extLst>
            </p:cNvPr>
            <p:cNvSpPr/>
            <p:nvPr/>
          </p:nvSpPr>
          <p:spPr>
            <a:xfrm>
              <a:off x="7251405" y="6214730"/>
              <a:ext cx="3770152" cy="132907"/>
            </a:xfrm>
            <a:prstGeom prst="rect">
              <a:avLst/>
            </a:prstGeom>
            <a:solidFill>
              <a:srgbClr val="4E79A7">
                <a:alpha val="25098"/>
              </a:srgbClr>
            </a:solidFill>
            <a:ln>
              <a:solidFill>
                <a:srgbClr val="4E79A7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43CF44-22AF-4C73-9E5D-633BD673F4FD}"/>
              </a:ext>
            </a:extLst>
          </p:cNvPr>
          <p:cNvSpPr txBox="1"/>
          <p:nvPr/>
        </p:nvSpPr>
        <p:spPr>
          <a:xfrm>
            <a:off x="1104173" y="2033820"/>
            <a:ext cx="175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Key Insights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E14BA8-7C39-437D-ADEF-112EA623085E}"/>
              </a:ext>
            </a:extLst>
          </p:cNvPr>
          <p:cNvSpPr txBox="1"/>
          <p:nvPr/>
        </p:nvSpPr>
        <p:spPr>
          <a:xfrm>
            <a:off x="0" y="6382531"/>
            <a:ext cx="34449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Note: Values obtained from Chart 1: Fire loss vs Property Value Saved from Performance Brief 2019, 1QTR. report</a:t>
            </a:r>
          </a:p>
        </p:txBody>
      </p:sp>
    </p:spTree>
    <p:extLst>
      <p:ext uri="{BB962C8B-B14F-4D97-AF65-F5344CB8AC3E}">
        <p14:creationId xmlns:p14="http://schemas.microsoft.com/office/powerpoint/2010/main" val="26107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893</Words>
  <Application>Microsoft Office PowerPoint</Application>
  <PresentationFormat>Widescreen</PresentationFormat>
  <Paragraphs>195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Constantia</vt:lpstr>
      <vt:lpstr>Franklin Gothic Book</vt:lpstr>
      <vt:lpstr>Office Theme</vt:lpstr>
      <vt:lpstr>Fire Department Performance Brief Analysis</vt:lpstr>
      <vt:lpstr>Aim </vt:lpstr>
      <vt:lpstr>PowerPoint Presentation</vt:lpstr>
      <vt:lpstr>Zone Analysis</vt:lpstr>
      <vt:lpstr>PowerPoint Presentation</vt:lpstr>
      <vt:lpstr>PowerPoint Presentation</vt:lpstr>
      <vt:lpstr>Calls by Incident Type Analysis</vt:lpstr>
      <vt:lpstr>PowerPoint Presentation</vt:lpstr>
      <vt:lpstr>PowerPoint Presentation</vt:lpstr>
      <vt:lpstr>‘Day of Week’ Analysis</vt:lpstr>
      <vt:lpstr>PowerPoint Presentation</vt:lpstr>
      <vt:lpstr>PowerPoint Presentation</vt:lpstr>
      <vt:lpstr>Fire Departments and Data Analytics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Department Performance Brief Analysis</dc:title>
  <dc:creator>Denisse Disla</dc:creator>
  <cp:lastModifiedBy>Denisse Disla</cp:lastModifiedBy>
  <cp:revision>2</cp:revision>
  <dcterms:created xsi:type="dcterms:W3CDTF">2020-05-14T07:50:05Z</dcterms:created>
  <dcterms:modified xsi:type="dcterms:W3CDTF">2020-05-14T08:13:29Z</dcterms:modified>
</cp:coreProperties>
</file>